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Aileron Regular Italics" panose="020B0604020202020204" charset="0"/>
      <p:regular r:id="rId25"/>
    </p:embeddedFont>
    <p:embeddedFont>
      <p:font typeface="Arimo" panose="020B0604020202020204" charset="0"/>
      <p:regular r:id="rId26"/>
    </p:embeddedFont>
    <p:embeddedFont>
      <p:font typeface="Arimo Bold" panose="020B0604020202020204" charset="0"/>
      <p:regular r:id="rId27"/>
    </p:embeddedFont>
    <p:embeddedFont>
      <p:font typeface="Arimo Bold Italics" panose="020B0604020202020204" charset="0"/>
      <p:regular r:id="rId28"/>
    </p:embeddedFont>
    <p:embeddedFont>
      <p:font typeface="Calibri" panose="020F0502020204030204" pitchFamily="34" charset="0"/>
      <p:regular r:id="rId29"/>
      <p:bold r:id="rId30"/>
      <p:italic r:id="rId31"/>
      <p:boldItalic r:id="rId32"/>
    </p:embeddedFont>
    <p:embeddedFont>
      <p:font typeface="Glacial Indifference" panose="020B0604020202020204" charset="0"/>
      <p:regular r:id="rId33"/>
    </p:embeddedFont>
    <p:embeddedFont>
      <p:font typeface="Glacial Indifference Bold" panose="020B0604020202020204" charset="0"/>
      <p:regular r:id="rId34"/>
    </p:embeddedFont>
    <p:embeddedFont>
      <p:font typeface="League Spartan" panose="020B0604020202020204" charset="0"/>
      <p:regular r:id="rId35"/>
    </p:embeddedFont>
    <p:embeddedFont>
      <p:font typeface="Open Sans Light" panose="020B0306030504020204" pitchFamily="34" charset="0"/>
      <p:regular r:id="rId36"/>
      <p:italic r:id="rId37"/>
    </p:embeddedFont>
    <p:embeddedFont>
      <p:font typeface="Raleway" panose="020B0503030101060003" pitchFamily="34" charset="0"/>
      <p:regular r:id="rId38"/>
      <p:bold r:id="rId39"/>
      <p:italic r:id="rId40"/>
      <p:boldItalic r:id="rId41"/>
    </p:embeddedFont>
    <p:embeddedFont>
      <p:font typeface="Raleway Bold" panose="020B0803030101060003" pitchFamily="34" charset="0"/>
      <p:regular r:id="rId42"/>
      <p:bold r:id="rId43"/>
    </p:embeddedFont>
    <p:embeddedFont>
      <p:font typeface="Sanchez"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9" d="100"/>
          <a:sy n="59" d="100"/>
        </p:scale>
        <p:origin x="34"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028700" y="1028700"/>
            <a:ext cx="2857500" cy="8229600"/>
          </a:xfrm>
          <a:prstGeom prst="rect">
            <a:avLst/>
          </a:prstGeom>
          <a:solidFill>
            <a:srgbClr val="EEEFEA">
              <a:alpha val="84705"/>
            </a:srgbClr>
          </a:solidFill>
        </p:spPr>
      </p:sp>
      <p:sp>
        <p:nvSpPr>
          <p:cNvPr id="3" name="TextBox 3"/>
          <p:cNvSpPr txBox="1"/>
          <p:nvPr/>
        </p:nvSpPr>
        <p:spPr>
          <a:xfrm rot="-5400000">
            <a:off x="-644556" y="4898708"/>
            <a:ext cx="6194486" cy="489585"/>
          </a:xfrm>
          <a:prstGeom prst="rect">
            <a:avLst/>
          </a:prstGeom>
        </p:spPr>
        <p:txBody>
          <a:bodyPr lIns="0" tIns="0" rIns="0" bIns="0" rtlCol="0" anchor="t">
            <a:spAutoFit/>
          </a:bodyPr>
          <a:lstStyle/>
          <a:p>
            <a:pPr algn="ctr">
              <a:lnSpc>
                <a:spcPts val="3840"/>
              </a:lnSpc>
            </a:pPr>
            <a:r>
              <a:rPr lang="en-US" sz="3200" spc="320">
                <a:solidFill>
                  <a:srgbClr val="243327"/>
                </a:solidFill>
                <a:latin typeface="Raleway Bold"/>
              </a:rPr>
              <a:t>BY TEAM 8</a:t>
            </a:r>
          </a:p>
        </p:txBody>
      </p:sp>
      <p:grpSp>
        <p:nvGrpSpPr>
          <p:cNvPr id="4" name="Group 4"/>
          <p:cNvGrpSpPr/>
          <p:nvPr/>
        </p:nvGrpSpPr>
        <p:grpSpPr>
          <a:xfrm>
            <a:off x="4674289" y="844126"/>
            <a:ext cx="11238758" cy="5718389"/>
            <a:chOff x="0" y="0"/>
            <a:chExt cx="14985010" cy="7624518"/>
          </a:xfrm>
        </p:grpSpPr>
        <p:sp>
          <p:nvSpPr>
            <p:cNvPr id="5" name="TextBox 5"/>
            <p:cNvSpPr txBox="1"/>
            <p:nvPr/>
          </p:nvSpPr>
          <p:spPr>
            <a:xfrm>
              <a:off x="0" y="-9525"/>
              <a:ext cx="14985010" cy="5861685"/>
            </a:xfrm>
            <a:prstGeom prst="rect">
              <a:avLst/>
            </a:prstGeom>
          </p:spPr>
          <p:txBody>
            <a:bodyPr lIns="0" tIns="0" rIns="0" bIns="0" rtlCol="0" anchor="t">
              <a:spAutoFit/>
            </a:bodyPr>
            <a:lstStyle/>
            <a:p>
              <a:pPr>
                <a:lnSpc>
                  <a:spcPts val="11519"/>
                </a:lnSpc>
              </a:pPr>
              <a:r>
                <a:rPr lang="en-US" sz="9600">
                  <a:solidFill>
                    <a:srgbClr val="EEEFEA"/>
                  </a:solidFill>
                  <a:latin typeface="Raleway Bold"/>
                </a:rPr>
                <a:t>REALTIME PLANT HEALTH MONITOR SYSTEM</a:t>
              </a:r>
            </a:p>
          </p:txBody>
        </p:sp>
        <p:sp>
          <p:nvSpPr>
            <p:cNvPr id="6" name="TextBox 6"/>
            <p:cNvSpPr txBox="1"/>
            <p:nvPr/>
          </p:nvSpPr>
          <p:spPr>
            <a:xfrm>
              <a:off x="0" y="6873948"/>
              <a:ext cx="14985010" cy="750570"/>
            </a:xfrm>
            <a:prstGeom prst="rect">
              <a:avLst/>
            </a:prstGeom>
          </p:spPr>
          <p:txBody>
            <a:bodyPr lIns="0" tIns="0" rIns="0" bIns="0" rtlCol="0" anchor="t">
              <a:spAutoFit/>
            </a:bodyPr>
            <a:lstStyle/>
            <a:p>
              <a:pPr>
                <a:lnSpc>
                  <a:spcPts val="4320"/>
                </a:lnSpc>
              </a:pPr>
              <a:r>
                <a:rPr lang="en-US" sz="3600">
                  <a:solidFill>
                    <a:srgbClr val="EEEFEA"/>
                  </a:solidFill>
                  <a:latin typeface="Raleway"/>
                </a:rPr>
                <a:t>Zeroth Review:</a:t>
              </a:r>
            </a:p>
          </p:txBody>
        </p:sp>
        <p:sp>
          <p:nvSpPr>
            <p:cNvPr id="7" name="AutoShape 7"/>
            <p:cNvSpPr/>
            <p:nvPr/>
          </p:nvSpPr>
          <p:spPr>
            <a:xfrm>
              <a:off x="0" y="6309079"/>
              <a:ext cx="1524000" cy="127000"/>
            </a:xfrm>
            <a:prstGeom prst="rect">
              <a:avLst/>
            </a:prstGeom>
            <a:solidFill>
              <a:srgbClr val="88A286"/>
            </a:solidFill>
          </p:spPr>
        </p:sp>
      </p:grpSp>
      <p:sp>
        <p:nvSpPr>
          <p:cNvPr id="8" name="TextBox 8"/>
          <p:cNvSpPr txBox="1"/>
          <p:nvPr/>
        </p:nvSpPr>
        <p:spPr>
          <a:xfrm>
            <a:off x="4397239" y="6930864"/>
            <a:ext cx="11238758" cy="2990215"/>
          </a:xfrm>
          <a:prstGeom prst="rect">
            <a:avLst/>
          </a:prstGeom>
        </p:spPr>
        <p:txBody>
          <a:bodyPr lIns="0" tIns="0" rIns="0" bIns="0" rtlCol="0" anchor="t">
            <a:spAutoFit/>
          </a:bodyPr>
          <a:lstStyle/>
          <a:p>
            <a:pPr algn="ctr">
              <a:lnSpc>
                <a:spcPts val="4759"/>
              </a:lnSpc>
            </a:pPr>
            <a:r>
              <a:rPr lang="en-US" sz="3400">
                <a:solidFill>
                  <a:srgbClr val="FFFFFF"/>
                </a:solidFill>
                <a:latin typeface="Open Sans Light"/>
              </a:rPr>
              <a:t>Team Members:</a:t>
            </a:r>
          </a:p>
          <a:p>
            <a:pPr algn="ctr">
              <a:lnSpc>
                <a:spcPts val="4759"/>
              </a:lnSpc>
            </a:pPr>
            <a:r>
              <a:rPr lang="en-US" sz="3399">
                <a:solidFill>
                  <a:srgbClr val="FFFFFF"/>
                </a:solidFill>
                <a:latin typeface="Open Sans Light"/>
              </a:rPr>
              <a:t>Vaibhav Joshi (19BAI10072)</a:t>
            </a:r>
          </a:p>
          <a:p>
            <a:pPr algn="ctr">
              <a:lnSpc>
                <a:spcPts val="4759"/>
              </a:lnSpc>
            </a:pPr>
            <a:r>
              <a:rPr lang="en-US" sz="3399">
                <a:solidFill>
                  <a:srgbClr val="FFFFFF"/>
                </a:solidFill>
                <a:latin typeface="Open Sans Light"/>
              </a:rPr>
              <a:t>Manglam Tripathi(19BAI10118)</a:t>
            </a:r>
          </a:p>
          <a:p>
            <a:pPr algn="ctr">
              <a:lnSpc>
                <a:spcPts val="4759"/>
              </a:lnSpc>
            </a:pPr>
            <a:r>
              <a:rPr lang="en-US" sz="3399">
                <a:solidFill>
                  <a:srgbClr val="FFFFFF"/>
                </a:solidFill>
                <a:latin typeface="Open Sans Light"/>
              </a:rPr>
              <a:t>Tarit Jaiswal(19BAI10153)</a:t>
            </a:r>
          </a:p>
          <a:p>
            <a:pPr algn="ctr">
              <a:lnSpc>
                <a:spcPts val="4759"/>
              </a:lnSpc>
            </a:pPr>
            <a:r>
              <a:rPr lang="en-US" sz="3399">
                <a:solidFill>
                  <a:srgbClr val="FFFFFF"/>
                </a:solidFill>
                <a:latin typeface="Open Sans Light"/>
              </a:rPr>
              <a:t>Prithvi Raj(19BAI10101)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90500" y="-209550"/>
            <a:ext cx="3429000" cy="10706100"/>
          </a:xfrm>
          <a:prstGeom prst="rect">
            <a:avLst/>
          </a:prstGeom>
          <a:solidFill>
            <a:srgbClr val="88A286">
              <a:alpha val="80000"/>
            </a:srgbClr>
          </a:solidFill>
        </p:spPr>
      </p:sp>
      <p:grpSp>
        <p:nvGrpSpPr>
          <p:cNvPr id="3" name="Group 3"/>
          <p:cNvGrpSpPr/>
          <p:nvPr/>
        </p:nvGrpSpPr>
        <p:grpSpPr>
          <a:xfrm>
            <a:off x="730719" y="0"/>
            <a:ext cx="10695760" cy="2862858"/>
            <a:chOff x="0" y="0"/>
            <a:chExt cx="14261013" cy="3817144"/>
          </a:xfrm>
        </p:grpSpPr>
        <p:sp>
          <p:nvSpPr>
            <p:cNvPr id="4" name="AutoShape 4"/>
            <p:cNvSpPr/>
            <p:nvPr/>
          </p:nvSpPr>
          <p:spPr>
            <a:xfrm>
              <a:off x="0" y="0"/>
              <a:ext cx="14261013" cy="3817144"/>
            </a:xfrm>
            <a:prstGeom prst="rect">
              <a:avLst/>
            </a:prstGeom>
            <a:solidFill>
              <a:srgbClr val="EEEFEA">
                <a:alpha val="80000"/>
              </a:srgbClr>
            </a:solidFill>
          </p:spPr>
        </p:sp>
        <p:sp>
          <p:nvSpPr>
            <p:cNvPr id="5" name="TextBox 5"/>
            <p:cNvSpPr txBox="1"/>
            <p:nvPr/>
          </p:nvSpPr>
          <p:spPr>
            <a:xfrm>
              <a:off x="3544834" y="770334"/>
              <a:ext cx="9398528" cy="2266950"/>
            </a:xfrm>
            <a:prstGeom prst="rect">
              <a:avLst/>
            </a:prstGeom>
          </p:spPr>
          <p:txBody>
            <a:bodyPr lIns="0" tIns="0" rIns="0" bIns="0" rtlCol="0" anchor="t">
              <a:spAutoFit/>
            </a:bodyPr>
            <a:lstStyle/>
            <a:p>
              <a:pPr>
                <a:lnSpc>
                  <a:spcPts val="6720"/>
                </a:lnSpc>
              </a:pPr>
              <a:r>
                <a:rPr lang="en-US" sz="5600" spc="280">
                  <a:solidFill>
                    <a:srgbClr val="243327"/>
                  </a:solidFill>
                  <a:latin typeface="Raleway Bold Italics"/>
                </a:rPr>
                <a:t>SOFTWARE REQUIREMENTS</a:t>
              </a:r>
            </a:p>
          </p:txBody>
        </p:sp>
      </p:grpSp>
      <p:pic>
        <p:nvPicPr>
          <p:cNvPr id="7" name="Picture 7"/>
          <p:cNvPicPr>
            <a:picLocks noChangeAspect="1"/>
          </p:cNvPicPr>
          <p:nvPr/>
        </p:nvPicPr>
        <p:blipFill>
          <a:blip r:embed="rId2"/>
          <a:srcRect/>
          <a:stretch>
            <a:fillRect/>
          </a:stretch>
        </p:blipFill>
        <p:spPr>
          <a:xfrm>
            <a:off x="730719" y="2263604"/>
            <a:ext cx="9268237" cy="5759792"/>
          </a:xfrm>
          <a:prstGeom prst="rect">
            <a:avLst/>
          </a:prstGeom>
        </p:spPr>
      </p:pic>
      <p:pic>
        <p:nvPicPr>
          <p:cNvPr id="8" name="Picture 8"/>
          <p:cNvPicPr>
            <a:picLocks noChangeAspect="1"/>
          </p:cNvPicPr>
          <p:nvPr/>
        </p:nvPicPr>
        <p:blipFill>
          <a:blip r:embed="rId3"/>
          <a:srcRect/>
          <a:stretch>
            <a:fillRect/>
          </a:stretch>
        </p:blipFill>
        <p:spPr>
          <a:xfrm>
            <a:off x="10444671" y="0"/>
            <a:ext cx="7536253" cy="3716975"/>
          </a:xfrm>
          <a:prstGeom prst="rect">
            <a:avLst/>
          </a:prstGeom>
        </p:spPr>
      </p:pic>
      <p:sp>
        <p:nvSpPr>
          <p:cNvPr id="9" name="TextBox 9"/>
          <p:cNvSpPr txBox="1"/>
          <p:nvPr/>
        </p:nvSpPr>
        <p:spPr>
          <a:xfrm>
            <a:off x="10444671" y="4482241"/>
            <a:ext cx="4786897" cy="2531527"/>
          </a:xfrm>
          <a:prstGeom prst="rect">
            <a:avLst/>
          </a:prstGeom>
        </p:spPr>
        <p:txBody>
          <a:bodyPr lIns="0" tIns="0" rIns="0" bIns="0" rtlCol="0" anchor="t">
            <a:spAutoFit/>
          </a:bodyPr>
          <a:lstStyle/>
          <a:p>
            <a:pPr algn="l">
              <a:lnSpc>
                <a:spcPts val="4028"/>
              </a:lnSpc>
            </a:pPr>
            <a:r>
              <a:rPr lang="en-US" sz="2877" dirty="0">
                <a:solidFill>
                  <a:srgbClr val="000000"/>
                </a:solidFill>
                <a:latin typeface="Sanchez"/>
              </a:rPr>
              <a:t>#Python</a:t>
            </a:r>
          </a:p>
          <a:p>
            <a:pPr algn="l">
              <a:lnSpc>
                <a:spcPts val="4028"/>
              </a:lnSpc>
            </a:pPr>
            <a:r>
              <a:rPr lang="en-US" sz="2877" dirty="0">
                <a:solidFill>
                  <a:srgbClr val="000000"/>
                </a:solidFill>
                <a:latin typeface="Sanchez"/>
              </a:rPr>
              <a:t>#Tensorflow</a:t>
            </a:r>
          </a:p>
          <a:p>
            <a:pPr algn="l">
              <a:lnSpc>
                <a:spcPts val="4028"/>
              </a:lnSpc>
            </a:pPr>
            <a:r>
              <a:rPr lang="en-US" sz="2877" dirty="0">
                <a:solidFill>
                  <a:srgbClr val="000000"/>
                </a:solidFill>
                <a:latin typeface="Sanchez"/>
              </a:rPr>
              <a:t>#Keras</a:t>
            </a:r>
          </a:p>
          <a:p>
            <a:pPr algn="l">
              <a:lnSpc>
                <a:spcPts val="4028"/>
              </a:lnSpc>
            </a:pPr>
            <a:r>
              <a:rPr lang="en-US" sz="2877" dirty="0">
                <a:solidFill>
                  <a:srgbClr val="000000"/>
                </a:solidFill>
                <a:latin typeface="Sanchez"/>
              </a:rPr>
              <a:t>#Jupyter IDLE</a:t>
            </a:r>
          </a:p>
          <a:p>
            <a:pPr algn="l">
              <a:lnSpc>
                <a:spcPts val="4028"/>
              </a:lnSpc>
            </a:pPr>
            <a:endParaRPr lang="en-US" sz="2877" dirty="0">
              <a:solidFill>
                <a:srgbClr val="000000"/>
              </a:solidFill>
              <a:latin typeface="Sanchez"/>
            </a:endParaRPr>
          </a:p>
        </p:txBody>
      </p:sp>
      <p:grpSp>
        <p:nvGrpSpPr>
          <p:cNvPr id="10" name="Group 10"/>
          <p:cNvGrpSpPr/>
          <p:nvPr/>
        </p:nvGrpSpPr>
        <p:grpSpPr>
          <a:xfrm>
            <a:off x="10291133" y="7225245"/>
            <a:ext cx="7843329" cy="2503143"/>
            <a:chOff x="0" y="-47625"/>
            <a:chExt cx="10457772" cy="3337522"/>
          </a:xfrm>
        </p:grpSpPr>
        <p:sp>
          <p:nvSpPr>
            <p:cNvPr id="11" name="TextBox 11"/>
            <p:cNvSpPr txBox="1"/>
            <p:nvPr/>
          </p:nvSpPr>
          <p:spPr>
            <a:xfrm>
              <a:off x="0" y="-47625"/>
              <a:ext cx="10457772" cy="940428"/>
            </a:xfrm>
            <a:prstGeom prst="rect">
              <a:avLst/>
            </a:prstGeom>
          </p:spPr>
          <p:txBody>
            <a:bodyPr lIns="0" tIns="0" rIns="0" bIns="0" rtlCol="0" anchor="t">
              <a:spAutoFit/>
            </a:bodyPr>
            <a:lstStyle/>
            <a:p>
              <a:pPr algn="l">
                <a:lnSpc>
                  <a:spcPts val="5460"/>
                </a:lnSpc>
              </a:pPr>
              <a:r>
                <a:rPr lang="en-US" sz="4200" dirty="0">
                  <a:solidFill>
                    <a:srgbClr val="000000"/>
                  </a:solidFill>
                  <a:latin typeface="League Spartan"/>
                </a:rPr>
                <a:t>FOR WEB APP</a:t>
              </a:r>
            </a:p>
          </p:txBody>
        </p:sp>
        <p:sp>
          <p:nvSpPr>
            <p:cNvPr id="12" name="TextBox 12"/>
            <p:cNvSpPr txBox="1"/>
            <p:nvPr/>
          </p:nvSpPr>
          <p:spPr>
            <a:xfrm>
              <a:off x="0" y="931389"/>
              <a:ext cx="10457772" cy="2358508"/>
            </a:xfrm>
            <a:prstGeom prst="rect">
              <a:avLst/>
            </a:prstGeom>
          </p:spPr>
          <p:txBody>
            <a:bodyPr lIns="0" tIns="0" rIns="0" bIns="0" rtlCol="0" anchor="t">
              <a:spAutoFit/>
            </a:bodyPr>
            <a:lstStyle/>
            <a:p>
              <a:pPr>
                <a:lnSpc>
                  <a:spcPts val="4725"/>
                </a:lnSpc>
              </a:pPr>
              <a:r>
                <a:rPr lang="en-US" sz="3375" dirty="0">
                  <a:solidFill>
                    <a:srgbClr val="000000"/>
                  </a:solidFill>
                  <a:latin typeface="Sanchez"/>
                </a:rPr>
                <a:t>#Front End: HTML5, </a:t>
              </a:r>
              <a:r>
                <a:rPr lang="en-US" sz="3375" dirty="0" err="1">
                  <a:solidFill>
                    <a:srgbClr val="000000"/>
                  </a:solidFill>
                  <a:latin typeface="Sanchez"/>
                </a:rPr>
                <a:t>Javascript</a:t>
              </a:r>
              <a:r>
                <a:rPr lang="en-US" sz="3375" dirty="0">
                  <a:solidFill>
                    <a:srgbClr val="000000"/>
                  </a:solidFill>
                  <a:latin typeface="Sanchez"/>
                </a:rPr>
                <a:t>, </a:t>
              </a:r>
              <a:r>
                <a:rPr lang="en-US" sz="3375" dirty="0" err="1">
                  <a:solidFill>
                    <a:srgbClr val="000000"/>
                  </a:solidFill>
                  <a:latin typeface="Sanchez"/>
                </a:rPr>
                <a:t>Css</a:t>
              </a:r>
              <a:endParaRPr lang="en-US" sz="3375" dirty="0">
                <a:solidFill>
                  <a:srgbClr val="000000"/>
                </a:solidFill>
                <a:latin typeface="Sanchez"/>
              </a:endParaRPr>
            </a:p>
            <a:p>
              <a:pPr>
                <a:lnSpc>
                  <a:spcPts val="4725"/>
                </a:lnSpc>
              </a:pPr>
              <a:r>
                <a:rPr lang="en-US" sz="3375" dirty="0">
                  <a:solidFill>
                    <a:srgbClr val="000000"/>
                  </a:solidFill>
                  <a:latin typeface="Sanchez"/>
                </a:rPr>
                <a:t>#Backend Flask.</a:t>
              </a:r>
            </a:p>
            <a:p>
              <a:pPr>
                <a:lnSpc>
                  <a:spcPts val="4725"/>
                </a:lnSpc>
              </a:pPr>
              <a:r>
                <a:rPr lang="en-US" sz="3375" dirty="0">
                  <a:solidFill>
                    <a:srgbClr val="000000"/>
                  </a:solidFill>
                  <a:latin typeface="Sanchez"/>
                </a:rPr>
                <a:t>#sqlite 3 with Python for Database.</a:t>
              </a:r>
            </a:p>
          </p:txBody>
        </p:sp>
      </p:grpSp>
      <p:sp>
        <p:nvSpPr>
          <p:cNvPr id="13" name="TextBox 13"/>
          <p:cNvSpPr txBox="1"/>
          <p:nvPr/>
        </p:nvSpPr>
        <p:spPr>
          <a:xfrm>
            <a:off x="10444671" y="3763104"/>
            <a:ext cx="5613970" cy="785813"/>
          </a:xfrm>
          <a:prstGeom prst="rect">
            <a:avLst/>
          </a:prstGeom>
        </p:spPr>
        <p:txBody>
          <a:bodyPr lIns="0" tIns="0" rIns="0" bIns="0" rtlCol="0" anchor="t">
            <a:spAutoFit/>
          </a:bodyPr>
          <a:lstStyle/>
          <a:p>
            <a:pPr algn="l">
              <a:lnSpc>
                <a:spcPts val="6337"/>
              </a:lnSpc>
            </a:pPr>
            <a:r>
              <a:rPr lang="en-US" sz="4875">
                <a:solidFill>
                  <a:srgbClr val="000000"/>
                </a:solidFill>
                <a:latin typeface="League Spartan"/>
              </a:rPr>
              <a:t>DEEP LEARNING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rcRect t="7865" b="7865"/>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90500" y="-209550"/>
            <a:ext cx="6000750" cy="10706100"/>
          </a:xfrm>
          <a:prstGeom prst="rect">
            <a:avLst/>
          </a:prstGeom>
          <a:solidFill>
            <a:srgbClr val="88A286">
              <a:alpha val="80000"/>
            </a:srgbClr>
          </a:solidFill>
        </p:spPr>
      </p:sp>
      <p:grpSp>
        <p:nvGrpSpPr>
          <p:cNvPr id="3" name="Group 3"/>
          <p:cNvGrpSpPr/>
          <p:nvPr/>
        </p:nvGrpSpPr>
        <p:grpSpPr>
          <a:xfrm>
            <a:off x="3991993" y="-178838"/>
            <a:ext cx="12532907" cy="2632887"/>
            <a:chOff x="0" y="0"/>
            <a:chExt cx="16710543" cy="3510516"/>
          </a:xfrm>
        </p:grpSpPr>
        <p:sp>
          <p:nvSpPr>
            <p:cNvPr id="4" name="AutoShape 4"/>
            <p:cNvSpPr/>
            <p:nvPr/>
          </p:nvSpPr>
          <p:spPr>
            <a:xfrm>
              <a:off x="0" y="0"/>
              <a:ext cx="16710543" cy="3510516"/>
            </a:xfrm>
            <a:prstGeom prst="rect">
              <a:avLst/>
            </a:prstGeom>
            <a:solidFill>
              <a:srgbClr val="EEEFEA">
                <a:alpha val="80000"/>
              </a:srgbClr>
            </a:solidFill>
          </p:spPr>
        </p:sp>
        <p:sp>
          <p:nvSpPr>
            <p:cNvPr id="5" name="TextBox 5"/>
            <p:cNvSpPr txBox="1"/>
            <p:nvPr/>
          </p:nvSpPr>
          <p:spPr>
            <a:xfrm>
              <a:off x="5418058" y="610256"/>
              <a:ext cx="10339394" cy="2280479"/>
            </a:xfrm>
            <a:prstGeom prst="rect">
              <a:avLst/>
            </a:prstGeom>
          </p:spPr>
          <p:txBody>
            <a:bodyPr lIns="0" tIns="0" rIns="0" bIns="0" rtlCol="0" anchor="t">
              <a:spAutoFit/>
            </a:bodyPr>
            <a:lstStyle/>
            <a:p>
              <a:pPr>
                <a:lnSpc>
                  <a:spcPts val="6720"/>
                </a:lnSpc>
              </a:pPr>
              <a:r>
                <a:rPr lang="en-US" sz="5600">
                  <a:solidFill>
                    <a:srgbClr val="243327"/>
                  </a:solidFill>
                  <a:latin typeface="Raleway Bold Italics"/>
                </a:rPr>
                <a:t>Mobile App Architecture Diagram.</a:t>
              </a:r>
            </a:p>
          </p:txBody>
        </p:sp>
      </p:grpSp>
      <p:pic>
        <p:nvPicPr>
          <p:cNvPr id="6" name="Picture 6"/>
          <p:cNvPicPr>
            <a:picLocks noChangeAspect="1"/>
          </p:cNvPicPr>
          <p:nvPr/>
        </p:nvPicPr>
        <p:blipFill>
          <a:blip r:embed="rId3"/>
          <a:srcRect t="3049" b="2266"/>
          <a:stretch>
            <a:fillRect/>
          </a:stretch>
        </p:blipFill>
        <p:spPr>
          <a:xfrm>
            <a:off x="757840" y="1970161"/>
            <a:ext cx="17530160" cy="831683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rcRect t="7865" b="7865"/>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90500" y="-209550"/>
            <a:ext cx="6000750" cy="10706100"/>
          </a:xfrm>
          <a:prstGeom prst="rect">
            <a:avLst/>
          </a:prstGeom>
          <a:solidFill>
            <a:srgbClr val="88A286">
              <a:alpha val="80000"/>
            </a:srgbClr>
          </a:solidFill>
        </p:spPr>
      </p:sp>
      <p:grpSp>
        <p:nvGrpSpPr>
          <p:cNvPr id="3" name="Group 3"/>
          <p:cNvGrpSpPr/>
          <p:nvPr/>
        </p:nvGrpSpPr>
        <p:grpSpPr>
          <a:xfrm>
            <a:off x="2905125" y="3861375"/>
            <a:ext cx="13714056" cy="2564249"/>
            <a:chOff x="0" y="0"/>
            <a:chExt cx="18285407" cy="3418999"/>
          </a:xfrm>
        </p:grpSpPr>
        <p:sp>
          <p:nvSpPr>
            <p:cNvPr id="4" name="AutoShape 4"/>
            <p:cNvSpPr/>
            <p:nvPr/>
          </p:nvSpPr>
          <p:spPr>
            <a:xfrm>
              <a:off x="0" y="0"/>
              <a:ext cx="18285407" cy="3418999"/>
            </a:xfrm>
            <a:prstGeom prst="rect">
              <a:avLst/>
            </a:prstGeom>
            <a:solidFill>
              <a:srgbClr val="EEEFEA">
                <a:alpha val="80000"/>
              </a:srgbClr>
            </a:solidFill>
          </p:spPr>
        </p:sp>
        <p:sp>
          <p:nvSpPr>
            <p:cNvPr id="5" name="TextBox 5"/>
            <p:cNvSpPr txBox="1"/>
            <p:nvPr/>
          </p:nvSpPr>
          <p:spPr>
            <a:xfrm>
              <a:off x="5928676" y="770334"/>
              <a:ext cx="11313817" cy="1868805"/>
            </a:xfrm>
            <a:prstGeom prst="rect">
              <a:avLst/>
            </a:prstGeom>
          </p:spPr>
          <p:txBody>
            <a:bodyPr lIns="0" tIns="0" rIns="0" bIns="0" rtlCol="0" anchor="t">
              <a:spAutoFit/>
            </a:bodyPr>
            <a:lstStyle/>
            <a:p>
              <a:pPr marL="0" marR="0" lvl="0" indent="0" algn="l" defTabSz="914400" rtl="0" eaLnBrk="1" fontAlgn="auto" latinLnBrk="0" hangingPunct="1">
                <a:lnSpc>
                  <a:spcPts val="6720"/>
                </a:lnSpc>
                <a:spcBef>
                  <a:spcPts val="0"/>
                </a:spcBef>
                <a:spcAft>
                  <a:spcPts val="0"/>
                </a:spcAft>
                <a:buClrTx/>
                <a:buSzTx/>
                <a:buFontTx/>
                <a:buNone/>
                <a:tabLst/>
                <a:defRPr/>
              </a:pPr>
              <a:r>
                <a:rPr kumimoji="0" lang="en-US" sz="5600" b="0" i="0" u="none" strike="noStrike" kern="1200" cap="none" spc="0" normalizeH="0" baseline="0" noProof="0">
                  <a:ln>
                    <a:noFill/>
                  </a:ln>
                  <a:solidFill>
                    <a:srgbClr val="243327"/>
                  </a:solidFill>
                  <a:effectLst/>
                  <a:uLnTx/>
                  <a:uFillTx/>
                  <a:latin typeface="Raleway Bold Italics"/>
                  <a:ea typeface="+mn-ea"/>
                  <a:cs typeface="+mn-cs"/>
                </a:rPr>
                <a:t>Review One</a:t>
              </a:r>
            </a:p>
            <a:p>
              <a:pPr marL="0" marR="0" lvl="0" indent="0" algn="l" defTabSz="914400" rtl="0" eaLnBrk="1" fontAlgn="auto" latinLnBrk="0" hangingPunct="1">
                <a:lnSpc>
                  <a:spcPts val="4320"/>
                </a:lnSpc>
                <a:spcBef>
                  <a:spcPts val="0"/>
                </a:spcBef>
                <a:spcAft>
                  <a:spcPts val="0"/>
                </a:spcAft>
                <a:buClrTx/>
                <a:buSzTx/>
                <a:buFontTx/>
                <a:buNone/>
                <a:tabLst/>
                <a:defRPr/>
              </a:pPr>
              <a:r>
                <a:rPr kumimoji="0" lang="en-US" sz="3600" b="0" i="0" u="none" strike="noStrike" kern="1200" cap="none" spc="0" normalizeH="0" baseline="0" noProof="0">
                  <a:ln>
                    <a:noFill/>
                  </a:ln>
                  <a:solidFill>
                    <a:srgbClr val="243327"/>
                  </a:solidFill>
                  <a:effectLst/>
                  <a:uLnTx/>
                  <a:uFillTx/>
                  <a:latin typeface="Raleway Bold Italics"/>
                  <a:ea typeface="+mn-ea"/>
                  <a:cs typeface="+mn-cs"/>
                </a:rPr>
                <a:t>The Journey Continues:</a:t>
              </a:r>
            </a:p>
          </p:txBody>
        </p:sp>
      </p:grpSp>
      <p:pic>
        <p:nvPicPr>
          <p:cNvPr id="6" name="Picture 6"/>
          <p:cNvPicPr>
            <a:picLocks noChangeAspect="1"/>
          </p:cNvPicPr>
          <p:nvPr/>
        </p:nvPicPr>
        <p:blipFill>
          <a:blip r:embed="rId3"/>
          <a:srcRect/>
          <a:stretch>
            <a:fillRect/>
          </a:stretch>
        </p:blipFill>
        <p:spPr>
          <a:xfrm>
            <a:off x="1856132" y="4094507"/>
            <a:ext cx="2097985" cy="20979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43327"/>
        </a:solidFill>
        <a:effectLst/>
      </p:bgPr>
    </p:bg>
    <p:spTree>
      <p:nvGrpSpPr>
        <p:cNvPr id="1" name=""/>
        <p:cNvGrpSpPr/>
        <p:nvPr/>
      </p:nvGrpSpPr>
      <p:grpSpPr>
        <a:xfrm>
          <a:off x="0" y="0"/>
          <a:ext cx="0" cy="0"/>
          <a:chOff x="0" y="0"/>
          <a:chExt cx="0" cy="0"/>
        </a:xfrm>
      </p:grpSpPr>
      <p:sp>
        <p:nvSpPr>
          <p:cNvPr id="2" name="AutoShape 2"/>
          <p:cNvSpPr/>
          <p:nvPr/>
        </p:nvSpPr>
        <p:spPr>
          <a:xfrm>
            <a:off x="301593" y="291808"/>
            <a:ext cx="17752178" cy="9659912"/>
          </a:xfrm>
          <a:prstGeom prst="rect">
            <a:avLst/>
          </a:prstGeom>
          <a:solidFill>
            <a:srgbClr val="EEEFEA">
              <a:alpha val="84705"/>
            </a:srgbClr>
          </a:solidFill>
        </p:spPr>
      </p:sp>
      <p:pic>
        <p:nvPicPr>
          <p:cNvPr id="3" name="Picture 3"/>
          <p:cNvPicPr>
            <a:picLocks noChangeAspect="1"/>
          </p:cNvPicPr>
          <p:nvPr/>
        </p:nvPicPr>
        <p:blipFill>
          <a:blip r:embed="rId2"/>
          <a:srcRect/>
          <a:stretch>
            <a:fillRect/>
          </a:stretch>
        </p:blipFill>
        <p:spPr>
          <a:xfrm>
            <a:off x="301593" y="428968"/>
            <a:ext cx="4237565" cy="3220549"/>
          </a:xfrm>
          <a:prstGeom prst="rect">
            <a:avLst/>
          </a:prstGeom>
        </p:spPr>
      </p:pic>
      <p:grpSp>
        <p:nvGrpSpPr>
          <p:cNvPr id="4" name="Group 4"/>
          <p:cNvGrpSpPr/>
          <p:nvPr/>
        </p:nvGrpSpPr>
        <p:grpSpPr>
          <a:xfrm>
            <a:off x="6305150" y="1023342"/>
            <a:ext cx="10954150" cy="3051572"/>
            <a:chOff x="0" y="0"/>
            <a:chExt cx="14605533" cy="4068763"/>
          </a:xfrm>
        </p:grpSpPr>
        <p:sp>
          <p:nvSpPr>
            <p:cNvPr id="5" name="TextBox 5"/>
            <p:cNvSpPr txBox="1"/>
            <p:nvPr/>
          </p:nvSpPr>
          <p:spPr>
            <a:xfrm>
              <a:off x="0" y="-9525"/>
              <a:ext cx="14605533" cy="2266950"/>
            </a:xfrm>
            <a:prstGeom prst="rect">
              <a:avLst/>
            </a:prstGeom>
          </p:spPr>
          <p:txBody>
            <a:bodyPr lIns="0" tIns="0" rIns="0" bIns="0" rtlCol="0" anchor="t">
              <a:spAutoFit/>
            </a:bodyPr>
            <a:lstStyle/>
            <a:p>
              <a:pPr marL="0" marR="0" lvl="0" indent="0" algn="r" defTabSz="914400" rtl="0" eaLnBrk="1" fontAlgn="auto" latinLnBrk="0" hangingPunct="1">
                <a:lnSpc>
                  <a:spcPts val="6720"/>
                </a:lnSpc>
                <a:spcBef>
                  <a:spcPts val="0"/>
                </a:spcBef>
                <a:spcAft>
                  <a:spcPts val="0"/>
                </a:spcAft>
                <a:buClrTx/>
                <a:buSzTx/>
                <a:buFontTx/>
                <a:buNone/>
                <a:tabLst/>
                <a:defRPr/>
              </a:pPr>
              <a:r>
                <a:rPr kumimoji="0" lang="en-US" sz="5600" b="0" i="0" u="none" strike="noStrike" kern="1200" cap="none" spc="0" normalizeH="0" baseline="0" noProof="0">
                  <a:ln>
                    <a:noFill/>
                  </a:ln>
                  <a:solidFill>
                    <a:srgbClr val="243327"/>
                  </a:solidFill>
                  <a:effectLst/>
                  <a:uLnTx/>
                  <a:uFillTx/>
                  <a:latin typeface="Raleway Bold Italics"/>
                  <a:ea typeface="+mn-ea"/>
                  <a:cs typeface="+mn-cs"/>
                </a:rPr>
                <a:t>LITERATURE</a:t>
              </a:r>
            </a:p>
            <a:p>
              <a:pPr marL="0" marR="0" lvl="0" indent="0" algn="r" defTabSz="914400" rtl="0" eaLnBrk="1" fontAlgn="auto" latinLnBrk="0" hangingPunct="1">
                <a:lnSpc>
                  <a:spcPts val="6720"/>
                </a:lnSpc>
                <a:spcBef>
                  <a:spcPts val="0"/>
                </a:spcBef>
                <a:spcAft>
                  <a:spcPts val="0"/>
                </a:spcAft>
                <a:buClrTx/>
                <a:buSzTx/>
                <a:buFontTx/>
                <a:buNone/>
                <a:tabLst/>
                <a:defRPr/>
              </a:pPr>
              <a:r>
                <a:rPr kumimoji="0" lang="en-US" sz="1687" b="0" i="0" u="none" strike="noStrike" kern="1200" cap="none" spc="0" normalizeH="0" baseline="0" noProof="0">
                  <a:ln>
                    <a:noFill/>
                  </a:ln>
                  <a:solidFill>
                    <a:srgbClr val="243327"/>
                  </a:solidFill>
                  <a:effectLst/>
                  <a:uLnTx/>
                  <a:uFillTx/>
                  <a:latin typeface="Arimo Bold"/>
                  <a:ea typeface="+mn-ea"/>
                  <a:cs typeface="+mn-cs"/>
                </a:rPr>
                <a:t>REVIEW</a:t>
              </a:r>
            </a:p>
          </p:txBody>
        </p:sp>
        <p:sp>
          <p:nvSpPr>
            <p:cNvPr id="6" name="TextBox 6"/>
            <p:cNvSpPr txBox="1"/>
            <p:nvPr/>
          </p:nvSpPr>
          <p:spPr>
            <a:xfrm>
              <a:off x="0" y="3416300"/>
              <a:ext cx="14605533" cy="652463"/>
            </a:xfrm>
            <a:prstGeom prst="rect">
              <a:avLst/>
            </a:prstGeom>
          </p:spPr>
          <p:txBody>
            <a:bodyPr lIns="0" tIns="0" rIns="0" bIns="0" rtlCol="0" anchor="t">
              <a:spAutoFit/>
            </a:bodyPr>
            <a:lstStyle/>
            <a:p>
              <a:pPr marL="0" marR="0" lvl="0" indent="0" algn="r" defTabSz="914400" rtl="0" eaLnBrk="1" fontAlgn="auto" latinLnBrk="0" hangingPunct="1">
                <a:lnSpc>
                  <a:spcPts val="383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AutoShape 7"/>
            <p:cNvSpPr/>
            <p:nvPr/>
          </p:nvSpPr>
          <p:spPr>
            <a:xfrm>
              <a:off x="13081533" y="2765425"/>
              <a:ext cx="1524000" cy="127000"/>
            </a:xfrm>
            <a:prstGeom prst="rect">
              <a:avLst/>
            </a:prstGeom>
            <a:solidFill>
              <a:srgbClr val="88A286"/>
            </a:solidFill>
          </p:spPr>
        </p:sp>
      </p:grpSp>
      <p:sp>
        <p:nvSpPr>
          <p:cNvPr id="8" name="TextBox 8"/>
          <p:cNvSpPr txBox="1"/>
          <p:nvPr/>
        </p:nvSpPr>
        <p:spPr>
          <a:xfrm>
            <a:off x="1680309" y="3611418"/>
            <a:ext cx="14927383" cy="5740634"/>
          </a:xfrm>
          <a:prstGeom prst="rect">
            <a:avLst/>
          </a:prstGeom>
        </p:spPr>
        <p:txBody>
          <a:bodyPr lIns="0" tIns="0" rIns="0" bIns="0" rtlCol="0" anchor="t">
            <a:spAutoFit/>
          </a:bodyPr>
          <a:lstStyle/>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Research work on our project includes the data of farmers and plant diseases. Farmers which are</a:t>
            </a:r>
          </a:p>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detecting  disease of plant through their naked eye and are confused  which fertilizer</a:t>
            </a:r>
          </a:p>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to use and they aren’t enough educated too. So , on the development side of our</a:t>
            </a:r>
          </a:p>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project of (real time plant health monitor system ) we are using deep learning</a:t>
            </a:r>
          </a:p>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and machine learning to diagnose the disease plant is suffering from and to</a:t>
            </a:r>
          </a:p>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suggest appropriate insecticide and pesticides to the farmer for that</a:t>
            </a:r>
          </a:p>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particular diseased crop. The least requirements of using this web app is just</a:t>
            </a:r>
          </a:p>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smartphone or tablet that should have  500 MB of ram with a camera and internet. We are</a:t>
            </a:r>
          </a:p>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having a cloud Application Platform Heroku to collect data  from farmers. We are using</a:t>
            </a:r>
          </a:p>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CNN(convolutional neural network) deep learning model in this project .it is</a:t>
            </a:r>
          </a:p>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widely used in applications of image and video recognition and also In</a:t>
            </a:r>
          </a:p>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recommender systems and natural language processing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FEA"/>
        </a:solidFill>
        <a:effectLst/>
      </p:bgPr>
    </p:bg>
    <p:spTree>
      <p:nvGrpSpPr>
        <p:cNvPr id="1" name=""/>
        <p:cNvGrpSpPr/>
        <p:nvPr/>
      </p:nvGrpSpPr>
      <p:grpSpPr>
        <a:xfrm>
          <a:off x="0" y="0"/>
          <a:ext cx="0" cy="0"/>
          <a:chOff x="0" y="0"/>
          <a:chExt cx="0" cy="0"/>
        </a:xfrm>
      </p:grpSpPr>
      <p:sp>
        <p:nvSpPr>
          <p:cNvPr id="2" name="AutoShape 2"/>
          <p:cNvSpPr/>
          <p:nvPr/>
        </p:nvSpPr>
        <p:spPr>
          <a:xfrm>
            <a:off x="289560" y="1028700"/>
            <a:ext cx="3238500" cy="8229600"/>
          </a:xfrm>
          <a:prstGeom prst="rect">
            <a:avLst/>
          </a:prstGeom>
          <a:solidFill>
            <a:srgbClr val="88A286">
              <a:alpha val="80000"/>
            </a:srgbClr>
          </a:solidFill>
        </p:spPr>
      </p:sp>
      <p:sp>
        <p:nvSpPr>
          <p:cNvPr id="3" name="TextBox 3"/>
          <p:cNvSpPr txBox="1"/>
          <p:nvPr/>
        </p:nvSpPr>
        <p:spPr>
          <a:xfrm rot="-5400000">
            <a:off x="-1433908" y="3972164"/>
            <a:ext cx="7048896" cy="1702594"/>
          </a:xfrm>
          <a:prstGeom prst="rect">
            <a:avLst/>
          </a:prstGeom>
        </p:spPr>
        <p:txBody>
          <a:bodyPr lIns="0" tIns="0" rIns="0" bIns="0" rtlCol="0" anchor="t">
            <a:spAutoFit/>
          </a:bodyPr>
          <a:lstStyle/>
          <a:p>
            <a:pPr marL="0" marR="0" lvl="0" indent="0" algn="ctr" defTabSz="914400" rtl="0" eaLnBrk="1" fontAlgn="auto" latinLnBrk="0" hangingPunct="1">
              <a:lnSpc>
                <a:spcPts val="6720"/>
              </a:lnSpc>
              <a:spcBef>
                <a:spcPts val="0"/>
              </a:spcBef>
              <a:spcAft>
                <a:spcPts val="0"/>
              </a:spcAft>
              <a:buClrTx/>
              <a:buSzTx/>
              <a:buFontTx/>
              <a:buNone/>
              <a:tabLst/>
              <a:defRPr/>
            </a:pPr>
            <a:r>
              <a:rPr kumimoji="0" lang="en-US" sz="5600" b="0" i="0" u="none" strike="noStrike" kern="1200" cap="none" spc="280" normalizeH="0" baseline="0" noProof="0">
                <a:ln>
                  <a:noFill/>
                </a:ln>
                <a:solidFill>
                  <a:srgbClr val="EEEFEA"/>
                </a:solidFill>
                <a:effectLst/>
                <a:uLnTx/>
                <a:uFillTx/>
                <a:latin typeface="Raleway Bold Italics"/>
                <a:ea typeface="+mn-ea"/>
                <a:cs typeface="+mn-cs"/>
              </a:rPr>
              <a:t>MODULE</a:t>
            </a:r>
          </a:p>
          <a:p>
            <a:pPr marL="0" marR="0" lvl="0" indent="0" algn="ctr" defTabSz="914400" rtl="0" eaLnBrk="1" fontAlgn="auto" latinLnBrk="0" hangingPunct="1">
              <a:lnSpc>
                <a:spcPts val="6720"/>
              </a:lnSpc>
              <a:spcBef>
                <a:spcPts val="0"/>
              </a:spcBef>
              <a:spcAft>
                <a:spcPts val="0"/>
              </a:spcAft>
              <a:buClrTx/>
              <a:buSzTx/>
              <a:buFontTx/>
              <a:buNone/>
              <a:tabLst/>
              <a:defRPr/>
            </a:pPr>
            <a:r>
              <a:rPr kumimoji="0" lang="en-US" sz="5600" b="0" i="0" u="none" strike="noStrike" kern="1200" cap="none" spc="280" normalizeH="0" baseline="0" noProof="0">
                <a:ln>
                  <a:noFill/>
                </a:ln>
                <a:solidFill>
                  <a:srgbClr val="EEEFEA"/>
                </a:solidFill>
                <a:effectLst/>
                <a:uLnTx/>
                <a:uFillTx/>
                <a:latin typeface="Raleway Bold Italics"/>
                <a:ea typeface="+mn-ea"/>
                <a:cs typeface="+mn-cs"/>
              </a:rPr>
              <a:t>DESCRIPTION</a:t>
            </a:r>
          </a:p>
        </p:txBody>
      </p:sp>
      <p:grpSp>
        <p:nvGrpSpPr>
          <p:cNvPr id="4" name="Group 4"/>
          <p:cNvGrpSpPr/>
          <p:nvPr/>
        </p:nvGrpSpPr>
        <p:grpSpPr>
          <a:xfrm>
            <a:off x="4585403" y="1004512"/>
            <a:ext cx="11363624" cy="8277976"/>
            <a:chOff x="0" y="0"/>
            <a:chExt cx="15151499" cy="11037302"/>
          </a:xfrm>
        </p:grpSpPr>
        <p:sp>
          <p:nvSpPr>
            <p:cNvPr id="5" name="TextBox 5"/>
            <p:cNvSpPr txBox="1"/>
            <p:nvPr/>
          </p:nvSpPr>
          <p:spPr>
            <a:xfrm>
              <a:off x="0" y="1127492"/>
              <a:ext cx="15151499" cy="9909810"/>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327"/>
                  </a:solidFill>
                  <a:effectLst/>
                  <a:uLnTx/>
                  <a:uFillTx/>
                  <a:latin typeface="Raleway"/>
                  <a:ea typeface="+mn-ea"/>
                  <a:cs typeface="+mn-cs"/>
                </a:rPr>
                <a:t>The Project involves the use of Deep Learning</a:t>
              </a:r>
            </a:p>
            <a:p>
              <a:pPr marL="0" marR="0" lvl="0" indent="0" algn="l" defTabSz="914400" rtl="0" eaLnBrk="1" fontAlgn="auto" latinLnBrk="0" hangingPunct="1">
                <a:lnSpc>
                  <a:spcPts val="4199"/>
                </a:lnSpc>
                <a:spcBef>
                  <a:spcPts val="0"/>
                </a:spcBef>
                <a:spcAft>
                  <a:spcPts val="0"/>
                </a:spcAft>
                <a:buClrTx/>
                <a:buSzTx/>
                <a:buFontTx/>
                <a:buNone/>
                <a:tabLst/>
                <a:defRPr/>
              </a:pPr>
              <a:r>
                <a:rPr kumimoji="0" lang="en-US" sz="2800" b="0" i="0" u="none" strike="noStrike" kern="1200" cap="none" spc="0" normalizeH="0" baseline="0" noProof="0">
                  <a:ln>
                    <a:noFill/>
                  </a:ln>
                  <a:solidFill>
                    <a:srgbClr val="243327"/>
                  </a:solidFill>
                  <a:effectLst/>
                  <a:uLnTx/>
                  <a:uFillTx/>
                  <a:latin typeface="Raleway"/>
                  <a:ea typeface="+mn-ea"/>
                  <a:cs typeface="+mn-cs"/>
                </a:rPr>
                <a:t>to predict the diseases that are difficult for any farmer's eye to detect </a:t>
              </a:r>
            </a:p>
            <a:p>
              <a:pPr marL="0" marR="0" lvl="0" indent="0" algn="l" defTabSz="914400" rtl="0" eaLnBrk="1" fontAlgn="auto" latinLnBrk="0" hangingPunct="1">
                <a:lnSpc>
                  <a:spcPts val="4199"/>
                </a:lnSpc>
                <a:spcBef>
                  <a:spcPts val="0"/>
                </a:spcBef>
                <a:spcAft>
                  <a:spcPts val="0"/>
                </a:spcAft>
                <a:buClrTx/>
                <a:buSzTx/>
                <a:buFontTx/>
                <a:buNone/>
                <a:tabLst/>
                <a:defRPr/>
              </a:pPr>
              <a:r>
                <a:rPr kumimoji="0" lang="en-US" sz="2799" b="0" i="0" u="none" strike="noStrike" kern="1200" cap="none" spc="0" normalizeH="0" baseline="0" noProof="0">
                  <a:ln>
                    <a:noFill/>
                  </a:ln>
                  <a:solidFill>
                    <a:srgbClr val="243327"/>
                  </a:solidFill>
                  <a:effectLst/>
                  <a:uLnTx/>
                  <a:uFillTx/>
                  <a:latin typeface="Raleway"/>
                  <a:ea typeface="+mn-ea"/>
                  <a:cs typeface="+mn-cs"/>
                </a:rPr>
                <a:t>We have created a Deep learning Model Which use image processing libraries like </a:t>
              </a:r>
              <a:r>
                <a:rPr kumimoji="0" lang="en-US" sz="2799" b="0" i="0" u="none" strike="noStrike" kern="1200" cap="none" spc="0" normalizeH="0" baseline="0" noProof="0">
                  <a:ln>
                    <a:noFill/>
                  </a:ln>
                  <a:solidFill>
                    <a:srgbClr val="243327"/>
                  </a:solidFill>
                  <a:effectLst/>
                  <a:uLnTx/>
                  <a:uFillTx/>
                  <a:latin typeface="Raleway Bold"/>
                  <a:ea typeface="+mn-ea"/>
                  <a:cs typeface="+mn-cs"/>
                </a:rPr>
                <a:t>Tensorflow</a:t>
              </a:r>
              <a:r>
                <a:rPr kumimoji="0" lang="en-US" sz="2799" b="0" i="0" u="none" strike="noStrike" kern="1200" cap="none" spc="0" normalizeH="0" baseline="0" noProof="0">
                  <a:ln>
                    <a:noFill/>
                  </a:ln>
                  <a:solidFill>
                    <a:srgbClr val="243327"/>
                  </a:solidFill>
                  <a:effectLst/>
                  <a:uLnTx/>
                  <a:uFillTx/>
                  <a:latin typeface="Raleway"/>
                  <a:ea typeface="+mn-ea"/>
                  <a:cs typeface="+mn-cs"/>
                </a:rPr>
                <a:t> and </a:t>
              </a:r>
              <a:r>
                <a:rPr kumimoji="0" lang="en-US" sz="2799" b="0" i="0" u="none" strike="noStrike" kern="1200" cap="none" spc="0" normalizeH="0" baseline="0" noProof="0">
                  <a:ln>
                    <a:noFill/>
                  </a:ln>
                  <a:solidFill>
                    <a:srgbClr val="243327"/>
                  </a:solidFill>
                  <a:effectLst/>
                  <a:uLnTx/>
                  <a:uFillTx/>
                  <a:latin typeface="Raleway Bold"/>
                  <a:ea typeface="+mn-ea"/>
                  <a:cs typeface="+mn-cs"/>
                </a:rPr>
                <a:t>keras </a:t>
              </a:r>
              <a:r>
                <a:rPr kumimoji="0" lang="en-US" sz="2799" b="0" i="0" u="none" strike="noStrike" kern="1200" cap="none" spc="0" normalizeH="0" baseline="0" noProof="0">
                  <a:ln>
                    <a:noFill/>
                  </a:ln>
                  <a:solidFill>
                    <a:srgbClr val="243327"/>
                  </a:solidFill>
                  <a:effectLst/>
                  <a:uLnTx/>
                  <a:uFillTx/>
                  <a:latin typeface="Raleway"/>
                  <a:ea typeface="+mn-ea"/>
                  <a:cs typeface="+mn-cs"/>
                </a:rPr>
                <a:t>to predict the disease a crop is suffering. Currently due to Lack of dataset we have trained our model </a:t>
              </a:r>
              <a:r>
                <a:rPr kumimoji="0" lang="en-US" sz="2799" b="0" i="0" u="none" strike="noStrike" kern="1200" cap="none" spc="0" normalizeH="0" baseline="0" noProof="0">
                  <a:ln>
                    <a:noFill/>
                  </a:ln>
                  <a:solidFill>
                    <a:srgbClr val="243327"/>
                  </a:solidFill>
                  <a:effectLst/>
                  <a:uLnTx/>
                  <a:uFillTx/>
                  <a:latin typeface="Raleway Bold"/>
                  <a:ea typeface="+mn-ea"/>
                  <a:cs typeface="+mn-cs"/>
                </a:rPr>
                <a:t>for Potato and Tomato </a:t>
              </a:r>
              <a:r>
                <a:rPr kumimoji="0" lang="en-US" sz="2799" b="0" i="0" u="none" strike="noStrike" kern="1200" cap="none" spc="0" normalizeH="0" baseline="0" noProof="0">
                  <a:ln>
                    <a:noFill/>
                  </a:ln>
                  <a:solidFill>
                    <a:srgbClr val="243327"/>
                  </a:solidFill>
                  <a:effectLst/>
                  <a:uLnTx/>
                  <a:uFillTx/>
                  <a:latin typeface="Raleway"/>
                  <a:ea typeface="+mn-ea"/>
                  <a:cs typeface="+mn-cs"/>
                </a:rPr>
                <a:t>Crop only but we will be extending our support for Corn Maze and Barley Too in near future.</a:t>
              </a:r>
            </a:p>
            <a:p>
              <a:pPr marL="0" marR="0" lvl="0" indent="0" algn="l" defTabSz="914400" rtl="0" eaLnBrk="1" fontAlgn="auto" latinLnBrk="0" hangingPunct="1">
                <a:lnSpc>
                  <a:spcPts val="4199"/>
                </a:lnSpc>
                <a:spcBef>
                  <a:spcPts val="0"/>
                </a:spcBef>
                <a:spcAft>
                  <a:spcPts val="0"/>
                </a:spcAft>
                <a:buClrTx/>
                <a:buSzTx/>
                <a:buFontTx/>
                <a:buNone/>
                <a:tabLst/>
                <a:defRPr/>
              </a:pPr>
              <a:r>
                <a:rPr kumimoji="0" lang="en-US" sz="2799" b="0" i="0" u="none" strike="noStrike" kern="1200" cap="none" spc="0" normalizeH="0" baseline="0" noProof="0">
                  <a:ln>
                    <a:noFill/>
                  </a:ln>
                  <a:solidFill>
                    <a:srgbClr val="243327"/>
                  </a:solidFill>
                  <a:effectLst/>
                  <a:uLnTx/>
                  <a:uFillTx/>
                  <a:latin typeface="Raleway"/>
                  <a:ea typeface="+mn-ea"/>
                  <a:cs typeface="+mn-cs"/>
                </a:rPr>
                <a:t>We have used </a:t>
              </a:r>
              <a:r>
                <a:rPr kumimoji="0" lang="en-US" sz="2799" b="0" i="0" u="none" strike="noStrike" kern="1200" cap="none" spc="0" normalizeH="0" baseline="0" noProof="0">
                  <a:ln>
                    <a:noFill/>
                  </a:ln>
                  <a:solidFill>
                    <a:srgbClr val="243327"/>
                  </a:solidFill>
                  <a:effectLst/>
                  <a:uLnTx/>
                  <a:uFillTx/>
                  <a:latin typeface="Raleway Bold"/>
                  <a:ea typeface="+mn-ea"/>
                  <a:cs typeface="+mn-cs"/>
                </a:rPr>
                <a:t>11 Layers of Neurons</a:t>
              </a:r>
              <a:r>
                <a:rPr kumimoji="0" lang="en-US" sz="2799" b="0" i="0" u="none" strike="noStrike" kern="1200" cap="none" spc="0" normalizeH="0" baseline="0" noProof="0">
                  <a:ln>
                    <a:noFill/>
                  </a:ln>
                  <a:solidFill>
                    <a:srgbClr val="243327"/>
                  </a:solidFill>
                  <a:effectLst/>
                  <a:uLnTx/>
                  <a:uFillTx/>
                  <a:latin typeface="Raleway"/>
                  <a:ea typeface="+mn-ea"/>
                  <a:cs typeface="+mn-cs"/>
                </a:rPr>
                <a:t> (of an artificial Neural network)</a:t>
              </a:r>
            </a:p>
            <a:p>
              <a:pPr marL="0" marR="0" lvl="0" indent="0" algn="l" defTabSz="914400" rtl="0" eaLnBrk="1" fontAlgn="auto" latinLnBrk="0" hangingPunct="1">
                <a:lnSpc>
                  <a:spcPts val="4199"/>
                </a:lnSpc>
                <a:spcBef>
                  <a:spcPts val="0"/>
                </a:spcBef>
                <a:spcAft>
                  <a:spcPts val="0"/>
                </a:spcAft>
                <a:buClrTx/>
                <a:buSzTx/>
                <a:buFontTx/>
                <a:buNone/>
                <a:tabLst/>
                <a:defRPr/>
              </a:pPr>
              <a:r>
                <a:rPr kumimoji="0" lang="en-US" sz="2799" b="0" i="0" u="none" strike="noStrike" kern="1200" cap="none" spc="0" normalizeH="0" baseline="0" noProof="0">
                  <a:ln>
                    <a:noFill/>
                  </a:ln>
                  <a:solidFill>
                    <a:srgbClr val="243327"/>
                  </a:solidFill>
                  <a:effectLst/>
                  <a:uLnTx/>
                  <a:uFillTx/>
                  <a:latin typeface="Raleway"/>
                  <a:ea typeface="+mn-ea"/>
                  <a:cs typeface="+mn-cs"/>
                </a:rPr>
                <a:t>to process the image and predict the result.</a:t>
              </a:r>
            </a:p>
            <a:p>
              <a:pPr marL="0" marR="0" lvl="0" indent="0" algn="l" defTabSz="914400" rtl="0" eaLnBrk="1" fontAlgn="auto" latinLnBrk="0" hangingPunct="1">
                <a:lnSpc>
                  <a:spcPts val="4199"/>
                </a:lnSpc>
                <a:spcBef>
                  <a:spcPts val="0"/>
                </a:spcBef>
                <a:spcAft>
                  <a:spcPts val="0"/>
                </a:spcAft>
                <a:buClrTx/>
                <a:buSzTx/>
                <a:buFontTx/>
                <a:buNone/>
                <a:tabLst/>
                <a:defRPr/>
              </a:pPr>
              <a:r>
                <a:rPr kumimoji="0" lang="en-US" sz="2799" b="0" i="0" u="none" strike="noStrike" kern="1200" cap="none" spc="0" normalizeH="0" baseline="0" noProof="0">
                  <a:ln>
                    <a:noFill/>
                  </a:ln>
                  <a:solidFill>
                    <a:srgbClr val="243327"/>
                  </a:solidFill>
                  <a:effectLst/>
                  <a:uLnTx/>
                  <a:uFillTx/>
                  <a:latin typeface="Raleway"/>
                  <a:ea typeface="+mn-ea"/>
                  <a:cs typeface="+mn-cs"/>
                </a:rPr>
                <a:t>we were able </a:t>
              </a:r>
              <a:r>
                <a:rPr kumimoji="0" lang="en-US" sz="2799" b="0" i="0" u="none" strike="noStrike" kern="1200" cap="none" spc="0" normalizeH="0" baseline="0" noProof="0">
                  <a:ln>
                    <a:noFill/>
                  </a:ln>
                  <a:solidFill>
                    <a:srgbClr val="243327"/>
                  </a:solidFill>
                  <a:effectLst/>
                  <a:uLnTx/>
                  <a:uFillTx/>
                  <a:latin typeface="Raleway Bold"/>
                  <a:ea typeface="+mn-ea"/>
                  <a:cs typeface="+mn-cs"/>
                </a:rPr>
                <a:t>to get 96% Accuracy</a:t>
              </a:r>
              <a:r>
                <a:rPr kumimoji="0" lang="en-US" sz="2799" b="0" i="0" u="none" strike="noStrike" kern="1200" cap="none" spc="0" normalizeH="0" baseline="0" noProof="0">
                  <a:ln>
                    <a:noFill/>
                  </a:ln>
                  <a:solidFill>
                    <a:srgbClr val="243327"/>
                  </a:solidFill>
                  <a:effectLst/>
                  <a:uLnTx/>
                  <a:uFillTx/>
                  <a:latin typeface="Raleway"/>
                  <a:ea typeface="+mn-ea"/>
                  <a:cs typeface="+mn-cs"/>
                </a:rPr>
                <a:t> while training and testing Process.</a:t>
              </a:r>
            </a:p>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799" b="0" i="0" u="none" strike="noStrike" kern="1200" cap="none" spc="0" normalizeH="0" baseline="0" noProof="0">
                  <a:ln>
                    <a:noFill/>
                  </a:ln>
                  <a:solidFill>
                    <a:srgbClr val="243327"/>
                  </a:solidFill>
                  <a:effectLst/>
                  <a:uLnTx/>
                  <a:uFillTx/>
                  <a:latin typeface="Raleway"/>
                  <a:ea typeface="+mn-ea"/>
                  <a:cs typeface="+mn-cs"/>
                </a:rPr>
                <a:t>we have created a </a:t>
              </a:r>
              <a:r>
                <a:rPr kumimoji="0" lang="en-US" sz="2799" b="0" i="0" u="none" strike="noStrike" kern="1200" cap="none" spc="0" normalizeH="0" baseline="0" noProof="0">
                  <a:ln>
                    <a:noFill/>
                  </a:ln>
                  <a:solidFill>
                    <a:srgbClr val="243327"/>
                  </a:solidFill>
                  <a:effectLst/>
                  <a:uLnTx/>
                  <a:uFillTx/>
                  <a:latin typeface="Raleway Bold"/>
                  <a:ea typeface="+mn-ea"/>
                  <a:cs typeface="+mn-cs"/>
                </a:rPr>
                <a:t>small database using sqllite3 </a:t>
              </a:r>
              <a:r>
                <a:rPr kumimoji="0" lang="en-US" sz="2799" b="0" i="0" u="none" strike="noStrike" kern="1200" cap="none" spc="0" normalizeH="0" baseline="0" noProof="0">
                  <a:ln>
                    <a:noFill/>
                  </a:ln>
                  <a:solidFill>
                    <a:srgbClr val="243327"/>
                  </a:solidFill>
                  <a:effectLst/>
                  <a:uLnTx/>
                  <a:uFillTx/>
                  <a:latin typeface="Raleway"/>
                  <a:ea typeface="+mn-ea"/>
                  <a:cs typeface="+mn-cs"/>
                </a:rPr>
                <a:t>in python which contains the information about the symptoms , causes , pathogens , and remedies of the required disease.</a:t>
              </a:r>
            </a:p>
          </p:txBody>
        </p:sp>
        <p:sp>
          <p:nvSpPr>
            <p:cNvPr id="6" name="AutoShape 6"/>
            <p:cNvSpPr/>
            <p:nvPr/>
          </p:nvSpPr>
          <p:spPr>
            <a:xfrm>
              <a:off x="0" y="0"/>
              <a:ext cx="2114060" cy="176172"/>
            </a:xfrm>
            <a:prstGeom prst="rect">
              <a:avLst/>
            </a:prstGeom>
            <a:solidFill>
              <a:srgbClr val="88A286"/>
            </a:solid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EFEA"/>
        </a:solidFill>
        <a:effectLst/>
      </p:bgPr>
    </p:bg>
    <p:spTree>
      <p:nvGrpSpPr>
        <p:cNvPr id="1" name=""/>
        <p:cNvGrpSpPr/>
        <p:nvPr/>
      </p:nvGrpSpPr>
      <p:grpSpPr>
        <a:xfrm>
          <a:off x="0" y="0"/>
          <a:ext cx="0" cy="0"/>
          <a:chOff x="0" y="0"/>
          <a:chExt cx="0" cy="0"/>
        </a:xfrm>
      </p:grpSpPr>
      <p:grpSp>
        <p:nvGrpSpPr>
          <p:cNvPr id="2" name="Group 2"/>
          <p:cNvGrpSpPr/>
          <p:nvPr/>
        </p:nvGrpSpPr>
        <p:grpSpPr>
          <a:xfrm>
            <a:off x="1795409" y="1551599"/>
            <a:ext cx="13906238" cy="6902166"/>
            <a:chOff x="0" y="0"/>
            <a:chExt cx="18541651" cy="9202888"/>
          </a:xfrm>
        </p:grpSpPr>
        <p:sp>
          <p:nvSpPr>
            <p:cNvPr id="3" name="TextBox 3"/>
            <p:cNvSpPr txBox="1"/>
            <p:nvPr/>
          </p:nvSpPr>
          <p:spPr>
            <a:xfrm>
              <a:off x="0" y="1401081"/>
              <a:ext cx="18541651" cy="7801808"/>
            </a:xfrm>
            <a:prstGeom prst="rect">
              <a:avLst/>
            </a:prstGeom>
          </p:spPr>
          <p:txBody>
            <a:bodyPr lIns="0" tIns="0" rIns="0" bIns="0" rtlCol="0" anchor="t">
              <a:spAutoFit/>
            </a:bodyPr>
            <a:lstStyle/>
            <a:p>
              <a:pPr marL="0" marR="0" lvl="0" indent="0" algn="l" defTabSz="914400" rtl="0" eaLnBrk="1" fontAlgn="auto" latinLnBrk="0" hangingPunct="1">
                <a:lnSpc>
                  <a:spcPts val="4213"/>
                </a:lnSpc>
                <a:spcBef>
                  <a:spcPts val="0"/>
                </a:spcBef>
                <a:spcAft>
                  <a:spcPts val="0"/>
                </a:spcAft>
                <a:buClrTx/>
                <a:buSzTx/>
                <a:buFontTx/>
                <a:buNone/>
                <a:tabLst/>
                <a:defRPr/>
              </a:pPr>
              <a:r>
                <a:rPr kumimoji="0" lang="en-US" sz="2809" b="0" i="0" u="none" strike="noStrike" kern="1200" cap="none" spc="0" normalizeH="0" baseline="0" noProof="0">
                  <a:ln>
                    <a:noFill/>
                  </a:ln>
                  <a:solidFill>
                    <a:srgbClr val="243327"/>
                  </a:solidFill>
                  <a:effectLst/>
                  <a:uLnTx/>
                  <a:uFillTx/>
                  <a:latin typeface="Raleway"/>
                  <a:ea typeface="+mn-ea"/>
                  <a:cs typeface="+mn-cs"/>
                </a:rPr>
                <a:t>Currently our model efficiently </a:t>
              </a:r>
              <a:r>
                <a:rPr kumimoji="0" lang="en-US" sz="2809" b="0" i="0" u="none" strike="noStrike" kern="1200" cap="none" spc="0" normalizeH="0" baseline="0" noProof="0">
                  <a:ln>
                    <a:noFill/>
                  </a:ln>
                  <a:solidFill>
                    <a:srgbClr val="243327"/>
                  </a:solidFill>
                  <a:effectLst/>
                  <a:uLnTx/>
                  <a:uFillTx/>
                  <a:latin typeface="Raleway Bold"/>
                  <a:ea typeface="+mn-ea"/>
                  <a:cs typeface="+mn-cs"/>
                </a:rPr>
                <a:t>detects the diseases within 15 categories</a:t>
              </a:r>
              <a:r>
                <a:rPr kumimoji="0" lang="en-US" sz="2809" b="0" i="0" u="none" strike="noStrike" kern="1200" cap="none" spc="0" normalizeH="0" baseline="0" noProof="0">
                  <a:ln>
                    <a:noFill/>
                  </a:ln>
                  <a:solidFill>
                    <a:srgbClr val="243327"/>
                  </a:solidFill>
                  <a:effectLst/>
                  <a:uLnTx/>
                  <a:uFillTx/>
                  <a:latin typeface="Raleway"/>
                  <a:ea typeface="+mn-ea"/>
                  <a:cs typeface="+mn-cs"/>
                </a:rPr>
                <a:t> for a tomato and potato plant and we can increase it when more data set will be available. </a:t>
              </a:r>
            </a:p>
            <a:p>
              <a:pPr marL="0" marR="0" lvl="0" indent="0" algn="l" defTabSz="914400" rtl="0" eaLnBrk="1" fontAlgn="auto" latinLnBrk="0" hangingPunct="1">
                <a:lnSpc>
                  <a:spcPts val="4213"/>
                </a:lnSpc>
                <a:spcBef>
                  <a:spcPts val="0"/>
                </a:spcBef>
                <a:spcAft>
                  <a:spcPts val="0"/>
                </a:spcAft>
                <a:buClrTx/>
                <a:buSzTx/>
                <a:buFontTx/>
                <a:buNone/>
                <a:tabLst/>
                <a:defRPr/>
              </a:pPr>
              <a:r>
                <a:rPr kumimoji="0" lang="en-US" sz="2809" b="0" i="0" u="none" strike="noStrike" kern="1200" cap="none" spc="0" normalizeH="0" baseline="0" noProof="0">
                  <a:ln>
                    <a:noFill/>
                  </a:ln>
                  <a:solidFill>
                    <a:srgbClr val="243327"/>
                  </a:solidFill>
                  <a:effectLst/>
                  <a:uLnTx/>
                  <a:uFillTx/>
                  <a:latin typeface="Raleway Bold"/>
                  <a:ea typeface="+mn-ea"/>
                  <a:cs typeface="+mn-cs"/>
                </a:rPr>
                <a:t>Now About our Interface:</a:t>
              </a:r>
            </a:p>
            <a:p>
              <a:pPr marL="0" marR="0" lvl="0" indent="0" algn="l" defTabSz="914400" rtl="0" eaLnBrk="1" fontAlgn="auto" latinLnBrk="0" hangingPunct="1">
                <a:lnSpc>
                  <a:spcPts val="4213"/>
                </a:lnSpc>
                <a:spcBef>
                  <a:spcPts val="0"/>
                </a:spcBef>
                <a:spcAft>
                  <a:spcPts val="0"/>
                </a:spcAft>
                <a:buClrTx/>
                <a:buSzTx/>
                <a:buFontTx/>
                <a:buNone/>
                <a:tabLst/>
                <a:defRPr/>
              </a:pPr>
              <a:r>
                <a:rPr kumimoji="0" lang="en-US" sz="2809" b="0" i="0" u="none" strike="noStrike" kern="1200" cap="none" spc="0" normalizeH="0" baseline="0" noProof="0">
                  <a:ln>
                    <a:noFill/>
                  </a:ln>
                  <a:solidFill>
                    <a:srgbClr val="243327"/>
                  </a:solidFill>
                  <a:effectLst/>
                  <a:uLnTx/>
                  <a:uFillTx/>
                  <a:latin typeface="Raleway"/>
                  <a:ea typeface="+mn-ea"/>
                  <a:cs typeface="+mn-cs"/>
                </a:rPr>
                <a:t>Due to limitation of time we have created a web app which can be converted to a mobile app with slight modifications using android studio and flutter.</a:t>
              </a:r>
            </a:p>
            <a:p>
              <a:pPr marL="0" marR="0" lvl="0" indent="0" algn="l" defTabSz="914400" rtl="0" eaLnBrk="1" fontAlgn="auto" latinLnBrk="0" hangingPunct="1">
                <a:lnSpc>
                  <a:spcPts val="4213"/>
                </a:lnSpc>
                <a:spcBef>
                  <a:spcPts val="0"/>
                </a:spcBef>
                <a:spcAft>
                  <a:spcPts val="0"/>
                </a:spcAft>
                <a:buClrTx/>
                <a:buSzTx/>
                <a:buFontTx/>
                <a:buNone/>
                <a:tabLst/>
                <a:defRPr/>
              </a:pPr>
              <a:r>
                <a:rPr kumimoji="0" lang="en-US" sz="2809" b="0" i="0" u="none" strike="noStrike" kern="1200" cap="none" spc="0" normalizeH="0" baseline="0" noProof="0">
                  <a:ln>
                    <a:noFill/>
                  </a:ln>
                  <a:solidFill>
                    <a:srgbClr val="243327"/>
                  </a:solidFill>
                  <a:effectLst/>
                  <a:uLnTx/>
                  <a:uFillTx/>
                  <a:latin typeface="Raleway"/>
                  <a:ea typeface="+mn-ea"/>
                  <a:cs typeface="+mn-cs"/>
                </a:rPr>
                <a:t>we have used HTML, CSS, and javascript to create a user friendly web interface that can be accessed on mobile as well as a laptop. We have provided the facility of chat Bot too to make it convenient for farmers.</a:t>
              </a:r>
            </a:p>
            <a:p>
              <a:pPr marL="0" marR="0" lvl="0" indent="0" algn="l" defTabSz="914400" rtl="0" eaLnBrk="1" fontAlgn="auto" latinLnBrk="0" hangingPunct="1">
                <a:lnSpc>
                  <a:spcPts val="4213"/>
                </a:lnSpc>
                <a:spcBef>
                  <a:spcPts val="0"/>
                </a:spcBef>
                <a:spcAft>
                  <a:spcPts val="0"/>
                </a:spcAft>
                <a:buClrTx/>
                <a:buSzTx/>
                <a:buFontTx/>
                <a:buNone/>
                <a:tabLst/>
                <a:defRPr/>
              </a:pPr>
              <a:r>
                <a:rPr kumimoji="0" lang="en-US" sz="2809" b="0" i="0" u="none" strike="noStrike" kern="1200" cap="none" spc="0" normalizeH="0" baseline="0" noProof="0">
                  <a:ln>
                    <a:noFill/>
                  </a:ln>
                  <a:solidFill>
                    <a:srgbClr val="243327"/>
                  </a:solidFill>
                  <a:effectLst/>
                  <a:uLnTx/>
                  <a:uFillTx/>
                  <a:latin typeface="Raleway"/>
                  <a:ea typeface="+mn-ea"/>
                  <a:cs typeface="+mn-cs"/>
                </a:rPr>
                <a:t>the working of website is displayed in the demo video and also in the snapshots attached.</a:t>
              </a:r>
            </a:p>
          </p:txBody>
        </p:sp>
        <p:sp>
          <p:nvSpPr>
            <p:cNvPr id="4" name="AutoShape 4"/>
            <p:cNvSpPr/>
            <p:nvPr/>
          </p:nvSpPr>
          <p:spPr>
            <a:xfrm>
              <a:off x="0" y="0"/>
              <a:ext cx="2587082" cy="215590"/>
            </a:xfrm>
            <a:prstGeom prst="rect">
              <a:avLst/>
            </a:prstGeom>
            <a:solidFill>
              <a:srgbClr val="88A286"/>
            </a:solidFill>
          </p:spPr>
        </p:sp>
      </p:grpSp>
      <p:grpSp>
        <p:nvGrpSpPr>
          <p:cNvPr id="5" name="Group 5"/>
          <p:cNvGrpSpPr/>
          <p:nvPr/>
        </p:nvGrpSpPr>
        <p:grpSpPr>
          <a:xfrm>
            <a:off x="6305150" y="497562"/>
            <a:ext cx="10954150" cy="3051572"/>
            <a:chOff x="0" y="0"/>
            <a:chExt cx="14605533" cy="4068763"/>
          </a:xfrm>
        </p:grpSpPr>
        <p:sp>
          <p:nvSpPr>
            <p:cNvPr id="6" name="TextBox 6"/>
            <p:cNvSpPr txBox="1"/>
            <p:nvPr/>
          </p:nvSpPr>
          <p:spPr>
            <a:xfrm>
              <a:off x="0" y="-9525"/>
              <a:ext cx="14605533" cy="2266950"/>
            </a:xfrm>
            <a:prstGeom prst="rect">
              <a:avLst/>
            </a:prstGeom>
          </p:spPr>
          <p:txBody>
            <a:bodyPr lIns="0" tIns="0" rIns="0" bIns="0" rtlCol="0" anchor="t">
              <a:spAutoFit/>
            </a:bodyPr>
            <a:lstStyle/>
            <a:p>
              <a:pPr marL="0" marR="0" lvl="0" indent="0" algn="r" defTabSz="914400" rtl="0" eaLnBrk="1" fontAlgn="auto" latinLnBrk="0" hangingPunct="1">
                <a:lnSpc>
                  <a:spcPts val="6720"/>
                </a:lnSpc>
                <a:spcBef>
                  <a:spcPts val="0"/>
                </a:spcBef>
                <a:spcAft>
                  <a:spcPts val="0"/>
                </a:spcAft>
                <a:buClrTx/>
                <a:buSzTx/>
                <a:buFontTx/>
                <a:buNone/>
                <a:tabLst/>
                <a:defRPr/>
              </a:pPr>
              <a:r>
                <a:rPr kumimoji="0" lang="en-US" sz="5600" b="0" i="0" u="none" strike="noStrike" kern="1200" cap="none" spc="0" normalizeH="0" baseline="0" noProof="0">
                  <a:ln>
                    <a:noFill/>
                  </a:ln>
                  <a:solidFill>
                    <a:srgbClr val="243327"/>
                  </a:solidFill>
                  <a:effectLst/>
                  <a:uLnTx/>
                  <a:uFillTx/>
                  <a:latin typeface="Raleway Bold Italics"/>
                  <a:ea typeface="+mn-ea"/>
                  <a:cs typeface="+mn-cs"/>
                </a:rPr>
                <a:t>Module description and workflow</a:t>
              </a:r>
            </a:p>
          </p:txBody>
        </p:sp>
        <p:sp>
          <p:nvSpPr>
            <p:cNvPr id="7" name="TextBox 7"/>
            <p:cNvSpPr txBox="1"/>
            <p:nvPr/>
          </p:nvSpPr>
          <p:spPr>
            <a:xfrm>
              <a:off x="0" y="3416300"/>
              <a:ext cx="14605533" cy="652463"/>
            </a:xfrm>
            <a:prstGeom prst="rect">
              <a:avLst/>
            </a:prstGeom>
          </p:spPr>
          <p:txBody>
            <a:bodyPr lIns="0" tIns="0" rIns="0" bIns="0" rtlCol="0" anchor="t">
              <a:spAutoFit/>
            </a:bodyPr>
            <a:lstStyle/>
            <a:p>
              <a:pPr marL="0" marR="0" lvl="0" indent="0" algn="r" defTabSz="914400" rtl="0" eaLnBrk="1" fontAlgn="auto" latinLnBrk="0" hangingPunct="1">
                <a:lnSpc>
                  <a:spcPts val="383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AutoShape 8"/>
            <p:cNvSpPr/>
            <p:nvPr/>
          </p:nvSpPr>
          <p:spPr>
            <a:xfrm>
              <a:off x="13081533" y="2765425"/>
              <a:ext cx="1524000" cy="127000"/>
            </a:xfrm>
            <a:prstGeom prst="rect">
              <a:avLst/>
            </a:prstGeom>
            <a:solidFill>
              <a:srgbClr val="88A286"/>
            </a:solidFill>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rcRect t="7786" b="778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028700" y="1028700"/>
            <a:ext cx="2857500" cy="8229600"/>
          </a:xfrm>
          <a:prstGeom prst="rect">
            <a:avLst/>
          </a:prstGeom>
          <a:solidFill>
            <a:srgbClr val="EEEFEA">
              <a:alpha val="84705"/>
            </a:srgbClr>
          </a:solidFill>
        </p:spPr>
      </p:sp>
      <p:grpSp>
        <p:nvGrpSpPr>
          <p:cNvPr id="3" name="Group 3"/>
          <p:cNvGrpSpPr/>
          <p:nvPr/>
        </p:nvGrpSpPr>
        <p:grpSpPr>
          <a:xfrm>
            <a:off x="4796592" y="187375"/>
            <a:ext cx="8191896" cy="1682651"/>
            <a:chOff x="0" y="0"/>
            <a:chExt cx="10922528" cy="2243534"/>
          </a:xfrm>
        </p:grpSpPr>
        <p:sp>
          <p:nvSpPr>
            <p:cNvPr id="4" name="TextBox 4"/>
            <p:cNvSpPr txBox="1"/>
            <p:nvPr/>
          </p:nvSpPr>
          <p:spPr>
            <a:xfrm>
              <a:off x="0" y="786209"/>
              <a:ext cx="10922528" cy="1457325"/>
            </a:xfrm>
            <a:prstGeom prst="rect">
              <a:avLst/>
            </a:prstGeom>
          </p:spPr>
          <p:txBody>
            <a:bodyPr lIns="0" tIns="0" rIns="0" bIns="0" rtlCol="0" anchor="t">
              <a:spAutoFit/>
            </a:bodyPr>
            <a:lstStyle/>
            <a:p>
              <a:pPr marL="0" marR="0" lvl="0" indent="0" algn="l" defTabSz="914400" rtl="0" eaLnBrk="1" fontAlgn="auto" latinLnBrk="0" hangingPunct="1">
                <a:lnSpc>
                  <a:spcPts val="4500"/>
                </a:lnSpc>
                <a:spcBef>
                  <a:spcPts val="0"/>
                </a:spcBef>
                <a:spcAft>
                  <a:spcPts val="0"/>
                </a:spcAft>
                <a:buClrTx/>
                <a:buSzTx/>
                <a:buFontTx/>
                <a:buNone/>
                <a:tabLst/>
                <a:defRPr/>
              </a:pPr>
              <a:r>
                <a:rPr kumimoji="0" lang="en-US" sz="3000" b="0" i="0" u="none" strike="noStrike" kern="1200" cap="none" spc="0" normalizeH="0" baseline="0" noProof="0">
                  <a:ln>
                    <a:noFill/>
                  </a:ln>
                  <a:solidFill>
                    <a:srgbClr val="EEEFEA"/>
                  </a:solidFill>
                  <a:effectLst/>
                  <a:uLnTx/>
                  <a:uFillTx/>
                  <a:latin typeface="Raleway"/>
                  <a:ea typeface="+mn-ea"/>
                  <a:cs typeface="+mn-cs"/>
                </a:rPr>
                <a:t>Dataset is Collected from Kaggle (an open source website for machine learning)</a:t>
              </a:r>
            </a:p>
          </p:txBody>
        </p:sp>
        <p:sp>
          <p:nvSpPr>
            <p:cNvPr id="5" name="AutoShape 5"/>
            <p:cNvSpPr/>
            <p:nvPr/>
          </p:nvSpPr>
          <p:spPr>
            <a:xfrm>
              <a:off x="0" y="0"/>
              <a:ext cx="1524000" cy="127000"/>
            </a:xfrm>
            <a:prstGeom prst="rect">
              <a:avLst/>
            </a:prstGeom>
            <a:solidFill>
              <a:srgbClr val="88A286"/>
            </a:solidFill>
          </p:spPr>
        </p:sp>
      </p:grpSp>
      <p:pic>
        <p:nvPicPr>
          <p:cNvPr id="6" name="Picture 6"/>
          <p:cNvPicPr>
            <a:picLocks noChangeAspect="1"/>
          </p:cNvPicPr>
          <p:nvPr/>
        </p:nvPicPr>
        <p:blipFill>
          <a:blip r:embed="rId3"/>
          <a:srcRect/>
          <a:stretch>
            <a:fillRect/>
          </a:stretch>
        </p:blipFill>
        <p:spPr>
          <a:xfrm>
            <a:off x="4443418" y="2007185"/>
            <a:ext cx="10625736" cy="1110152"/>
          </a:xfrm>
          <a:prstGeom prst="rect">
            <a:avLst/>
          </a:prstGeom>
        </p:spPr>
      </p:pic>
      <p:pic>
        <p:nvPicPr>
          <p:cNvPr id="7" name="Picture 7"/>
          <p:cNvPicPr>
            <a:picLocks noChangeAspect="1"/>
          </p:cNvPicPr>
          <p:nvPr/>
        </p:nvPicPr>
        <p:blipFill>
          <a:blip r:embed="rId4"/>
          <a:srcRect/>
          <a:stretch>
            <a:fillRect/>
          </a:stretch>
        </p:blipFill>
        <p:spPr>
          <a:xfrm>
            <a:off x="13322446" y="3467504"/>
            <a:ext cx="7313674" cy="4994704"/>
          </a:xfrm>
          <a:prstGeom prst="rect">
            <a:avLst/>
          </a:prstGeom>
        </p:spPr>
      </p:pic>
      <p:grpSp>
        <p:nvGrpSpPr>
          <p:cNvPr id="8" name="Group 8"/>
          <p:cNvGrpSpPr/>
          <p:nvPr/>
        </p:nvGrpSpPr>
        <p:grpSpPr>
          <a:xfrm>
            <a:off x="11662782" y="8667948"/>
            <a:ext cx="6207279" cy="958134"/>
            <a:chOff x="0" y="0"/>
            <a:chExt cx="8276372" cy="1277512"/>
          </a:xfrm>
        </p:grpSpPr>
        <p:sp>
          <p:nvSpPr>
            <p:cNvPr id="9" name="TextBox 9"/>
            <p:cNvSpPr txBox="1"/>
            <p:nvPr/>
          </p:nvSpPr>
          <p:spPr>
            <a:xfrm>
              <a:off x="0" y="582187"/>
              <a:ext cx="8276372" cy="695325"/>
            </a:xfrm>
            <a:prstGeom prst="rect">
              <a:avLst/>
            </a:prstGeom>
          </p:spPr>
          <p:txBody>
            <a:bodyPr lIns="0" tIns="0" rIns="0" bIns="0" rtlCol="0" anchor="t">
              <a:spAutoFit/>
            </a:bodyPr>
            <a:lstStyle/>
            <a:p>
              <a:pPr marL="0" marR="0" lvl="0" indent="0" algn="l" defTabSz="914400" rtl="0" eaLnBrk="1" fontAlgn="auto" latinLnBrk="0" hangingPunct="1">
                <a:lnSpc>
                  <a:spcPts val="4499"/>
                </a:lnSpc>
                <a:spcBef>
                  <a:spcPts val="0"/>
                </a:spcBef>
                <a:spcAft>
                  <a:spcPts val="0"/>
                </a:spcAft>
                <a:buClrTx/>
                <a:buSzTx/>
                <a:buFontTx/>
                <a:buNone/>
                <a:tabLst/>
                <a:defRPr/>
              </a:pPr>
              <a:r>
                <a:rPr kumimoji="0" lang="en-US" sz="2999" b="0" i="0" u="none" strike="noStrike" kern="1200" cap="none" spc="0" normalizeH="0" baseline="0" noProof="0">
                  <a:ln>
                    <a:noFill/>
                  </a:ln>
                  <a:solidFill>
                    <a:srgbClr val="EEEFEA"/>
                  </a:solidFill>
                  <a:effectLst/>
                  <a:uLnTx/>
                  <a:uFillTx/>
                  <a:latin typeface="Raleway Bold"/>
                  <a:ea typeface="+mn-ea"/>
                  <a:cs typeface="+mn-cs"/>
                </a:rPr>
                <a:t>15 Categories of Labelled Data</a:t>
              </a:r>
            </a:p>
          </p:txBody>
        </p:sp>
        <p:sp>
          <p:nvSpPr>
            <p:cNvPr id="10" name="AutoShape 10"/>
            <p:cNvSpPr/>
            <p:nvPr/>
          </p:nvSpPr>
          <p:spPr>
            <a:xfrm>
              <a:off x="0" y="0"/>
              <a:ext cx="1154787" cy="96232"/>
            </a:xfrm>
            <a:prstGeom prst="rect">
              <a:avLst/>
            </a:prstGeom>
            <a:solidFill>
              <a:srgbClr val="88A286"/>
            </a:solidFill>
          </p:spPr>
        </p:sp>
      </p:grpSp>
      <p:pic>
        <p:nvPicPr>
          <p:cNvPr id="11" name="Picture 11"/>
          <p:cNvPicPr>
            <a:picLocks noChangeAspect="1"/>
          </p:cNvPicPr>
          <p:nvPr/>
        </p:nvPicPr>
        <p:blipFill>
          <a:blip r:embed="rId5"/>
          <a:srcRect/>
          <a:stretch>
            <a:fillRect/>
          </a:stretch>
        </p:blipFill>
        <p:spPr>
          <a:xfrm>
            <a:off x="5043617" y="3467504"/>
            <a:ext cx="7697845" cy="5176770"/>
          </a:xfrm>
          <a:prstGeom prst="rect">
            <a:avLst/>
          </a:prstGeom>
        </p:spPr>
      </p:pic>
      <p:sp>
        <p:nvSpPr>
          <p:cNvPr id="12" name="TextBox 12"/>
          <p:cNvSpPr txBox="1"/>
          <p:nvPr/>
        </p:nvSpPr>
        <p:spPr>
          <a:xfrm rot="-5400000">
            <a:off x="-1071760" y="4292204"/>
            <a:ext cx="7048896" cy="1702594"/>
          </a:xfrm>
          <a:prstGeom prst="rect">
            <a:avLst/>
          </a:prstGeom>
        </p:spPr>
        <p:txBody>
          <a:bodyPr lIns="0" tIns="0" rIns="0" bIns="0" rtlCol="0" anchor="t">
            <a:spAutoFit/>
          </a:bodyPr>
          <a:lstStyle/>
          <a:p>
            <a:pPr marL="0" marR="0" lvl="0" indent="0" algn="ctr" defTabSz="914400" rtl="0" eaLnBrk="1" fontAlgn="auto" latinLnBrk="0" hangingPunct="1">
              <a:lnSpc>
                <a:spcPts val="6720"/>
              </a:lnSpc>
              <a:spcBef>
                <a:spcPts val="0"/>
              </a:spcBef>
              <a:spcAft>
                <a:spcPts val="0"/>
              </a:spcAft>
              <a:buClrTx/>
              <a:buSzTx/>
              <a:buFontTx/>
              <a:buNone/>
              <a:tabLst/>
              <a:defRPr/>
            </a:pPr>
            <a:r>
              <a:rPr kumimoji="0" lang="en-US" sz="5600" b="0" i="0" u="none" strike="noStrike" kern="1200" cap="none" spc="280" normalizeH="0" baseline="0" noProof="0">
                <a:ln>
                  <a:noFill/>
                </a:ln>
                <a:solidFill>
                  <a:srgbClr val="243327"/>
                </a:solidFill>
                <a:effectLst/>
                <a:uLnTx/>
                <a:uFillTx/>
                <a:latin typeface="Raleway"/>
                <a:ea typeface="+mn-ea"/>
                <a:cs typeface="+mn-cs"/>
              </a:rPr>
              <a:t>IMPLEMENTATION AND CODING.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43327"/>
        </a:solidFill>
        <a:effectLst/>
      </p:bgPr>
    </p:bg>
    <p:spTree>
      <p:nvGrpSpPr>
        <p:cNvPr id="1" name=""/>
        <p:cNvGrpSpPr/>
        <p:nvPr/>
      </p:nvGrpSpPr>
      <p:grpSpPr>
        <a:xfrm>
          <a:off x="0" y="0"/>
          <a:ext cx="0" cy="0"/>
          <a:chOff x="0" y="0"/>
          <a:chExt cx="0" cy="0"/>
        </a:xfrm>
      </p:grpSpPr>
      <p:sp>
        <p:nvSpPr>
          <p:cNvPr id="2" name="AutoShape 2"/>
          <p:cNvSpPr/>
          <p:nvPr/>
        </p:nvSpPr>
        <p:spPr>
          <a:xfrm>
            <a:off x="6336402" y="0"/>
            <a:ext cx="866090" cy="72174"/>
          </a:xfrm>
          <a:prstGeom prst="rect">
            <a:avLst/>
          </a:prstGeom>
          <a:solidFill>
            <a:srgbClr val="88A286"/>
          </a:solidFill>
        </p:spPr>
      </p:sp>
      <p:pic>
        <p:nvPicPr>
          <p:cNvPr id="3" name="Picture 3"/>
          <p:cNvPicPr>
            <a:picLocks noChangeAspect="1"/>
          </p:cNvPicPr>
          <p:nvPr/>
        </p:nvPicPr>
        <p:blipFill>
          <a:blip r:embed="rId2"/>
          <a:srcRect/>
          <a:stretch>
            <a:fillRect/>
          </a:stretch>
        </p:blipFill>
        <p:spPr>
          <a:xfrm>
            <a:off x="2178186" y="1958806"/>
            <a:ext cx="14716528" cy="7943838"/>
          </a:xfrm>
          <a:prstGeom prst="rect">
            <a:avLst/>
          </a:prstGeom>
        </p:spPr>
      </p:pic>
      <p:sp>
        <p:nvSpPr>
          <p:cNvPr id="4" name="TextBox 4"/>
          <p:cNvSpPr txBox="1"/>
          <p:nvPr/>
        </p:nvSpPr>
        <p:spPr>
          <a:xfrm>
            <a:off x="6233340" y="255508"/>
            <a:ext cx="5821321" cy="1527334"/>
          </a:xfrm>
          <a:prstGeom prst="rect">
            <a:avLst/>
          </a:prstGeom>
        </p:spPr>
        <p:txBody>
          <a:bodyPr lIns="0" tIns="0" rIns="0" bIns="0" rtlCol="0" anchor="t">
            <a:spAutoFit/>
          </a:bodyPr>
          <a:lstStyle/>
          <a:p>
            <a:pPr marL="0" marR="0" lvl="0" indent="0" algn="l" defTabSz="914400" rtl="0" eaLnBrk="1" fontAlgn="auto" latinLnBrk="0" hangingPunct="1">
              <a:lnSpc>
                <a:spcPts val="6093"/>
              </a:lnSpc>
              <a:spcBef>
                <a:spcPts val="0"/>
              </a:spcBef>
              <a:spcAft>
                <a:spcPts val="0"/>
              </a:spcAft>
              <a:buClrTx/>
              <a:buSzTx/>
              <a:buFontTx/>
              <a:buNone/>
              <a:tabLst/>
              <a:defRPr/>
            </a:pPr>
            <a:r>
              <a:rPr kumimoji="0" lang="en-US" sz="4875" b="0" i="0" u="none" strike="noStrike" kern="1200" cap="none" spc="487" normalizeH="0" baseline="0" noProof="0">
                <a:ln>
                  <a:noFill/>
                </a:ln>
                <a:solidFill>
                  <a:srgbClr val="F7F7F7"/>
                </a:solidFill>
                <a:effectLst/>
                <a:uLnTx/>
                <a:uFillTx/>
                <a:latin typeface="League Spartan"/>
                <a:ea typeface="+mn-ea"/>
                <a:cs typeface="+mn-cs"/>
              </a:rPr>
              <a:t>CODING USING JUPYTER IDE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2382500" y="-209550"/>
            <a:ext cx="6096000" cy="10706100"/>
          </a:xfrm>
          <a:prstGeom prst="rect">
            <a:avLst/>
          </a:prstGeom>
          <a:solidFill>
            <a:srgbClr val="88A286">
              <a:alpha val="80000"/>
            </a:srgbClr>
          </a:solidFill>
        </p:spPr>
      </p:sp>
      <p:grpSp>
        <p:nvGrpSpPr>
          <p:cNvPr id="3" name="Group 3"/>
          <p:cNvGrpSpPr/>
          <p:nvPr/>
        </p:nvGrpSpPr>
        <p:grpSpPr>
          <a:xfrm>
            <a:off x="952104" y="557212"/>
            <a:ext cx="8191896" cy="1682651"/>
            <a:chOff x="0" y="0"/>
            <a:chExt cx="10922528" cy="2243534"/>
          </a:xfrm>
        </p:grpSpPr>
        <p:sp>
          <p:nvSpPr>
            <p:cNvPr id="4" name="TextBox 4"/>
            <p:cNvSpPr txBox="1"/>
            <p:nvPr/>
          </p:nvSpPr>
          <p:spPr>
            <a:xfrm>
              <a:off x="0" y="786209"/>
              <a:ext cx="10922528" cy="1457325"/>
            </a:xfrm>
            <a:prstGeom prst="rect">
              <a:avLst/>
            </a:prstGeom>
          </p:spPr>
          <p:txBody>
            <a:bodyPr lIns="0" tIns="0" rIns="0" bIns="0" rtlCol="0" anchor="t">
              <a:spAutoFit/>
            </a:bodyPr>
            <a:lstStyle/>
            <a:p>
              <a:pPr marL="0" marR="0" lvl="0" indent="0" algn="l" defTabSz="914400" rtl="0" eaLnBrk="1" fontAlgn="auto" latinLnBrk="0" hangingPunct="1">
                <a:lnSpc>
                  <a:spcPts val="4500"/>
                </a:lnSpc>
                <a:spcBef>
                  <a:spcPts val="0"/>
                </a:spcBef>
                <a:spcAft>
                  <a:spcPts val="0"/>
                </a:spcAft>
                <a:buClrTx/>
                <a:buSzTx/>
                <a:buFontTx/>
                <a:buNone/>
                <a:tabLst/>
                <a:defRPr/>
              </a:pPr>
              <a:r>
                <a:rPr kumimoji="0" lang="en-US" sz="3000" b="0" i="0" u="none" strike="noStrike" kern="1200" cap="none" spc="0" normalizeH="0" baseline="0" noProof="0">
                  <a:ln>
                    <a:noFill/>
                  </a:ln>
                  <a:solidFill>
                    <a:srgbClr val="EEEFEA"/>
                  </a:solidFill>
                  <a:effectLst/>
                  <a:uLnTx/>
                  <a:uFillTx/>
                  <a:latin typeface="Raleway"/>
                  <a:ea typeface="+mn-ea"/>
                  <a:cs typeface="+mn-cs"/>
                </a:rPr>
                <a:t>we have used 11927535 parameters to provide best Results.</a:t>
              </a:r>
            </a:p>
          </p:txBody>
        </p:sp>
        <p:sp>
          <p:nvSpPr>
            <p:cNvPr id="5" name="AutoShape 5"/>
            <p:cNvSpPr/>
            <p:nvPr/>
          </p:nvSpPr>
          <p:spPr>
            <a:xfrm>
              <a:off x="0" y="0"/>
              <a:ext cx="1524000" cy="127000"/>
            </a:xfrm>
            <a:prstGeom prst="rect">
              <a:avLst/>
            </a:prstGeom>
            <a:solidFill>
              <a:srgbClr val="88A286"/>
            </a:solidFill>
          </p:spPr>
        </p:sp>
      </p:grpSp>
      <p:pic>
        <p:nvPicPr>
          <p:cNvPr id="6" name="Picture 6"/>
          <p:cNvPicPr>
            <a:picLocks noChangeAspect="1"/>
          </p:cNvPicPr>
          <p:nvPr/>
        </p:nvPicPr>
        <p:blipFill>
          <a:blip r:embed="rId3"/>
          <a:srcRect/>
          <a:stretch>
            <a:fillRect/>
          </a:stretch>
        </p:blipFill>
        <p:spPr>
          <a:xfrm>
            <a:off x="952104" y="2965601"/>
            <a:ext cx="8520305" cy="7008805"/>
          </a:xfrm>
          <a:prstGeom prst="rect">
            <a:avLst/>
          </a:prstGeom>
        </p:spPr>
      </p:pic>
      <p:sp>
        <p:nvSpPr>
          <p:cNvPr id="7" name="TextBox 7"/>
          <p:cNvSpPr txBox="1"/>
          <p:nvPr/>
        </p:nvSpPr>
        <p:spPr>
          <a:xfrm rot="5400000">
            <a:off x="11825090" y="4292204"/>
            <a:ext cx="7048896" cy="1702594"/>
          </a:xfrm>
          <a:prstGeom prst="rect">
            <a:avLst/>
          </a:prstGeom>
        </p:spPr>
        <p:txBody>
          <a:bodyPr lIns="0" tIns="0" rIns="0" bIns="0" rtlCol="0" anchor="t">
            <a:spAutoFit/>
          </a:bodyPr>
          <a:lstStyle/>
          <a:p>
            <a:pPr marL="0" marR="0" lvl="0" indent="0" algn="ctr" defTabSz="914400" rtl="0" eaLnBrk="1" fontAlgn="auto" latinLnBrk="0" hangingPunct="1">
              <a:lnSpc>
                <a:spcPts val="6720"/>
              </a:lnSpc>
              <a:spcBef>
                <a:spcPts val="0"/>
              </a:spcBef>
              <a:spcAft>
                <a:spcPts val="0"/>
              </a:spcAft>
              <a:buClrTx/>
              <a:buSzTx/>
              <a:buFontTx/>
              <a:buNone/>
              <a:tabLst/>
              <a:defRPr/>
            </a:pPr>
            <a:r>
              <a:rPr kumimoji="0" lang="en-US" sz="5600" b="0" i="0" u="none" strike="noStrike" kern="1200" cap="none" spc="280" normalizeH="0" baseline="0" noProof="0">
                <a:ln>
                  <a:noFill/>
                </a:ln>
                <a:solidFill>
                  <a:srgbClr val="EEEFEA"/>
                </a:solidFill>
                <a:effectLst/>
                <a:uLnTx/>
                <a:uFillTx/>
                <a:latin typeface="Raleway Bold Italics"/>
                <a:ea typeface="+mn-ea"/>
                <a:cs typeface="+mn-cs"/>
              </a:rPr>
              <a:t>DETAILS ABOUT ANN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rcRect t="7547" b="7547"/>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90500" y="-209550"/>
            <a:ext cx="3429000" cy="10706100"/>
          </a:xfrm>
          <a:prstGeom prst="rect">
            <a:avLst/>
          </a:prstGeom>
          <a:solidFill>
            <a:srgbClr val="88A286">
              <a:alpha val="80000"/>
            </a:srgbClr>
          </a:solidFill>
        </p:spPr>
      </p:sp>
      <p:grpSp>
        <p:nvGrpSpPr>
          <p:cNvPr id="3" name="Group 3"/>
          <p:cNvGrpSpPr/>
          <p:nvPr/>
        </p:nvGrpSpPr>
        <p:grpSpPr>
          <a:xfrm>
            <a:off x="8916142" y="261937"/>
            <a:ext cx="9143258" cy="3013499"/>
            <a:chOff x="0" y="0"/>
            <a:chExt cx="12191010" cy="4017999"/>
          </a:xfrm>
        </p:grpSpPr>
        <p:sp>
          <p:nvSpPr>
            <p:cNvPr id="4" name="TextBox 4"/>
            <p:cNvSpPr txBox="1"/>
            <p:nvPr/>
          </p:nvSpPr>
          <p:spPr>
            <a:xfrm>
              <a:off x="0" y="-19050"/>
              <a:ext cx="12191010" cy="2945130"/>
            </a:xfrm>
            <a:prstGeom prst="rect">
              <a:avLst/>
            </a:prstGeom>
          </p:spPr>
          <p:txBody>
            <a:bodyPr lIns="0" tIns="0" rIns="0" bIns="0" rtlCol="0" anchor="t">
              <a:spAutoFit/>
            </a:bodyPr>
            <a:lstStyle/>
            <a:p>
              <a:pPr marL="0" marR="0" lvl="0" indent="0" algn="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EEEFEA"/>
                  </a:solidFill>
                  <a:effectLst/>
                  <a:uLnTx/>
                  <a:uFillTx/>
                  <a:latin typeface="Raleway Bold"/>
                  <a:ea typeface="+mn-ea"/>
                  <a:cs typeface="+mn-cs"/>
                </a:rPr>
                <a:t>TRAINED  GETTING 96% ACCURACY</a:t>
              </a:r>
            </a:p>
          </p:txBody>
        </p:sp>
        <p:sp>
          <p:nvSpPr>
            <p:cNvPr id="5" name="AutoShape 5"/>
            <p:cNvSpPr/>
            <p:nvPr/>
          </p:nvSpPr>
          <p:spPr>
            <a:xfrm>
              <a:off x="10667010" y="3890999"/>
              <a:ext cx="1524000" cy="127000"/>
            </a:xfrm>
            <a:prstGeom prst="rect">
              <a:avLst/>
            </a:prstGeom>
            <a:solidFill>
              <a:srgbClr val="EEEFEA"/>
            </a:solidFill>
          </p:spPr>
        </p:sp>
      </p:grpSp>
      <p:pic>
        <p:nvPicPr>
          <p:cNvPr id="6" name="Picture 6"/>
          <p:cNvPicPr>
            <a:picLocks noChangeAspect="1"/>
          </p:cNvPicPr>
          <p:nvPr/>
        </p:nvPicPr>
        <p:blipFill>
          <a:blip r:embed="rId3"/>
          <a:srcRect/>
          <a:stretch>
            <a:fillRect/>
          </a:stretch>
        </p:blipFill>
        <p:spPr>
          <a:xfrm>
            <a:off x="7078665" y="3570847"/>
            <a:ext cx="10180635" cy="620854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rcRect t="7786" b="778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08382" y="1066393"/>
            <a:ext cx="2756367" cy="8229600"/>
          </a:xfrm>
          <a:prstGeom prst="rect">
            <a:avLst/>
          </a:prstGeom>
          <a:solidFill>
            <a:srgbClr val="EEEFEA">
              <a:alpha val="84705"/>
            </a:srgbClr>
          </a:solidFill>
        </p:spPr>
      </p:sp>
      <p:sp>
        <p:nvSpPr>
          <p:cNvPr id="3" name="TextBox 3"/>
          <p:cNvSpPr txBox="1"/>
          <p:nvPr/>
        </p:nvSpPr>
        <p:spPr>
          <a:xfrm rot="-5400000">
            <a:off x="-2042646" y="3906629"/>
            <a:ext cx="7048896" cy="2549128"/>
          </a:xfrm>
          <a:prstGeom prst="rect">
            <a:avLst/>
          </a:prstGeom>
        </p:spPr>
        <p:txBody>
          <a:bodyPr lIns="0" tIns="0" rIns="0" bIns="0" rtlCol="0" anchor="t">
            <a:spAutoFit/>
          </a:bodyPr>
          <a:lstStyle/>
          <a:p>
            <a:pPr algn="ctr">
              <a:lnSpc>
                <a:spcPts val="6720"/>
              </a:lnSpc>
            </a:pPr>
            <a:r>
              <a:rPr lang="en-US" sz="5600" spc="280">
                <a:solidFill>
                  <a:srgbClr val="243327"/>
                </a:solidFill>
                <a:latin typeface="Raleway Bold"/>
              </a:rPr>
              <a:t>INTRODUCTION AND PROBLEM STATEMENT</a:t>
            </a:r>
          </a:p>
        </p:txBody>
      </p:sp>
      <p:sp>
        <p:nvSpPr>
          <p:cNvPr id="4" name="AutoShape 4"/>
          <p:cNvSpPr/>
          <p:nvPr/>
        </p:nvSpPr>
        <p:spPr>
          <a:xfrm>
            <a:off x="2961084" y="4259898"/>
            <a:ext cx="1806003" cy="150500"/>
          </a:xfrm>
          <a:prstGeom prst="rect">
            <a:avLst/>
          </a:prstGeom>
          <a:solidFill>
            <a:srgbClr val="88A286"/>
          </a:solidFill>
        </p:spPr>
      </p:sp>
      <p:sp>
        <p:nvSpPr>
          <p:cNvPr id="5" name="TextBox 5"/>
          <p:cNvSpPr txBox="1"/>
          <p:nvPr/>
        </p:nvSpPr>
        <p:spPr>
          <a:xfrm>
            <a:off x="3864086" y="1335753"/>
            <a:ext cx="5613970" cy="575310"/>
          </a:xfrm>
          <a:prstGeom prst="rect">
            <a:avLst/>
          </a:prstGeom>
        </p:spPr>
        <p:txBody>
          <a:bodyPr lIns="0" tIns="0" rIns="0" bIns="0" rtlCol="0" anchor="t">
            <a:spAutoFit/>
          </a:bodyPr>
          <a:lstStyle/>
          <a:p>
            <a:pPr algn="l">
              <a:lnSpc>
                <a:spcPts val="4725"/>
              </a:lnSpc>
            </a:pPr>
            <a:endParaRPr/>
          </a:p>
        </p:txBody>
      </p:sp>
      <p:grpSp>
        <p:nvGrpSpPr>
          <p:cNvPr id="6" name="Group 6"/>
          <p:cNvGrpSpPr/>
          <p:nvPr/>
        </p:nvGrpSpPr>
        <p:grpSpPr>
          <a:xfrm>
            <a:off x="2756367" y="608898"/>
            <a:ext cx="14858726" cy="4828654"/>
            <a:chOff x="0" y="0"/>
            <a:chExt cx="19811634" cy="6438205"/>
          </a:xfrm>
        </p:grpSpPr>
        <p:sp>
          <p:nvSpPr>
            <p:cNvPr id="7" name="TextBox 7"/>
            <p:cNvSpPr txBox="1"/>
            <p:nvPr/>
          </p:nvSpPr>
          <p:spPr>
            <a:xfrm>
              <a:off x="0" y="-9525"/>
              <a:ext cx="19811634" cy="1633254"/>
            </a:xfrm>
            <a:prstGeom prst="rect">
              <a:avLst/>
            </a:prstGeom>
          </p:spPr>
          <p:txBody>
            <a:bodyPr lIns="0" tIns="0" rIns="0" bIns="0" rtlCol="0" anchor="t">
              <a:spAutoFit/>
            </a:bodyPr>
            <a:lstStyle/>
            <a:p>
              <a:pPr algn="ctr">
                <a:lnSpc>
                  <a:spcPts val="9588"/>
                </a:lnSpc>
              </a:pPr>
              <a:r>
                <a:rPr lang="en-US" sz="7990" spc="1598">
                  <a:solidFill>
                    <a:srgbClr val="FFFFFF"/>
                  </a:solidFill>
                  <a:latin typeface="Glacial Indifference Bold"/>
                </a:rPr>
                <a:t>WHAT OUR APP DO?</a:t>
              </a:r>
            </a:p>
          </p:txBody>
        </p:sp>
        <p:sp>
          <p:nvSpPr>
            <p:cNvPr id="8" name="TextBox 8"/>
            <p:cNvSpPr txBox="1"/>
            <p:nvPr/>
          </p:nvSpPr>
          <p:spPr>
            <a:xfrm>
              <a:off x="771556" y="1927846"/>
              <a:ext cx="18268523" cy="4510359"/>
            </a:xfrm>
            <a:prstGeom prst="rect">
              <a:avLst/>
            </a:prstGeom>
          </p:spPr>
          <p:txBody>
            <a:bodyPr lIns="0" tIns="0" rIns="0" bIns="0" rtlCol="0" anchor="t">
              <a:spAutoFit/>
            </a:bodyPr>
            <a:lstStyle/>
            <a:p>
              <a:pPr algn="ctr">
                <a:lnSpc>
                  <a:spcPts val="5327"/>
                </a:lnSpc>
              </a:pPr>
              <a:r>
                <a:rPr lang="en-US" sz="4439" spc="887">
                  <a:solidFill>
                    <a:srgbClr val="FFFFFF"/>
                  </a:solidFill>
                  <a:latin typeface="Glacial Indifference"/>
                </a:rPr>
                <a:t>As most farmers are not educated enough to diagnose the disease their crop is suffering from or whether their crop is healthy or not and what pesticide or insecticide to use?</a:t>
              </a:r>
            </a:p>
          </p:txBody>
        </p:sp>
      </p:grpSp>
      <p:grpSp>
        <p:nvGrpSpPr>
          <p:cNvPr id="9" name="Group 9"/>
          <p:cNvGrpSpPr/>
          <p:nvPr/>
        </p:nvGrpSpPr>
        <p:grpSpPr>
          <a:xfrm>
            <a:off x="626711" y="6327937"/>
            <a:ext cx="17395612" cy="3541349"/>
            <a:chOff x="0" y="0"/>
            <a:chExt cx="23194149" cy="4721799"/>
          </a:xfrm>
        </p:grpSpPr>
        <p:sp>
          <p:nvSpPr>
            <p:cNvPr id="10" name="TextBox 10"/>
            <p:cNvSpPr txBox="1"/>
            <p:nvPr/>
          </p:nvSpPr>
          <p:spPr>
            <a:xfrm>
              <a:off x="3917093" y="1830496"/>
              <a:ext cx="15359964" cy="2891303"/>
            </a:xfrm>
            <a:prstGeom prst="rect">
              <a:avLst/>
            </a:prstGeom>
          </p:spPr>
          <p:txBody>
            <a:bodyPr lIns="0" tIns="0" rIns="0" bIns="0" rtlCol="0" anchor="t">
              <a:spAutoFit/>
            </a:bodyPr>
            <a:lstStyle/>
            <a:p>
              <a:pPr algn="ctr">
                <a:lnSpc>
                  <a:spcPts val="3518"/>
                </a:lnSpc>
              </a:pPr>
              <a:r>
                <a:rPr lang="en-US" sz="2513" spc="319" dirty="0">
                  <a:solidFill>
                    <a:srgbClr val="FFFFFF"/>
                  </a:solidFill>
                  <a:latin typeface="Aileron Regular Italics"/>
                </a:rPr>
                <a:t>A REAL TIME PLANT HEALTH MONITOR SYSTEM THAT USES DEEP LEARNING TO DIAGNOSE THE DISEASE THE PLANT IS SUFFERING FROM AND GIVE THE INFORMATION ABOUT ITS HEALTH STATUS AND SUGGEST THE FARMER TO USE APPROPRIATE PESTICIDE OR INSECTICIDE IF ANY.</a:t>
              </a:r>
            </a:p>
          </p:txBody>
        </p:sp>
        <p:sp>
          <p:nvSpPr>
            <p:cNvPr id="11" name="TextBox 11"/>
            <p:cNvSpPr txBox="1"/>
            <p:nvPr/>
          </p:nvSpPr>
          <p:spPr>
            <a:xfrm>
              <a:off x="0" y="-47625"/>
              <a:ext cx="23194149" cy="1032445"/>
            </a:xfrm>
            <a:prstGeom prst="rect">
              <a:avLst/>
            </a:prstGeom>
          </p:spPr>
          <p:txBody>
            <a:bodyPr lIns="0" tIns="0" rIns="0" bIns="0" rtlCol="0" anchor="t">
              <a:spAutoFit/>
            </a:bodyPr>
            <a:lstStyle/>
            <a:p>
              <a:pPr algn="ctr">
                <a:lnSpc>
                  <a:spcPts val="6379"/>
                </a:lnSpc>
              </a:pPr>
              <a:r>
                <a:rPr lang="en-US" sz="4869" spc="97">
                  <a:solidFill>
                    <a:srgbClr val="FFFFFF"/>
                  </a:solidFill>
                  <a:latin typeface="Glacial Indifference Bold"/>
                </a:rPr>
                <a:t>       Here is the solution (A farmer's Helping Hand)</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rcRect t="7865" b="7865"/>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90500" y="-209550"/>
            <a:ext cx="6000750" cy="10706100"/>
          </a:xfrm>
          <a:prstGeom prst="rect">
            <a:avLst/>
          </a:prstGeom>
          <a:solidFill>
            <a:srgbClr val="88A286">
              <a:alpha val="80000"/>
            </a:srgbClr>
          </a:solidFill>
        </p:spPr>
      </p:sp>
      <p:grpSp>
        <p:nvGrpSpPr>
          <p:cNvPr id="3" name="Group 3"/>
          <p:cNvGrpSpPr/>
          <p:nvPr/>
        </p:nvGrpSpPr>
        <p:grpSpPr>
          <a:xfrm>
            <a:off x="3065145" y="-209550"/>
            <a:ext cx="10033574" cy="3343714"/>
            <a:chOff x="0" y="0"/>
            <a:chExt cx="13378099" cy="4458285"/>
          </a:xfrm>
        </p:grpSpPr>
        <p:sp>
          <p:nvSpPr>
            <p:cNvPr id="4" name="AutoShape 4"/>
            <p:cNvSpPr/>
            <p:nvPr/>
          </p:nvSpPr>
          <p:spPr>
            <a:xfrm>
              <a:off x="0" y="0"/>
              <a:ext cx="13378099" cy="4458285"/>
            </a:xfrm>
            <a:prstGeom prst="rect">
              <a:avLst/>
            </a:prstGeom>
            <a:solidFill>
              <a:srgbClr val="EEEFEA">
                <a:alpha val="80000"/>
              </a:srgbClr>
            </a:solidFill>
          </p:spPr>
        </p:sp>
        <p:sp>
          <p:nvSpPr>
            <p:cNvPr id="5" name="TextBox 5"/>
            <p:cNvSpPr txBox="1"/>
            <p:nvPr/>
          </p:nvSpPr>
          <p:spPr>
            <a:xfrm>
              <a:off x="4337580" y="693454"/>
              <a:ext cx="8277494" cy="3061851"/>
            </a:xfrm>
            <a:prstGeom prst="rect">
              <a:avLst/>
            </a:prstGeom>
          </p:spPr>
          <p:txBody>
            <a:bodyPr lIns="0" tIns="0" rIns="0" bIns="0" rtlCol="0" anchor="t">
              <a:spAutoFit/>
            </a:bodyPr>
            <a:lstStyle/>
            <a:p>
              <a:pPr marL="0" marR="0" lvl="0" indent="0" algn="l" defTabSz="914400" rtl="0" eaLnBrk="1" fontAlgn="auto" latinLnBrk="0" hangingPunct="1">
                <a:lnSpc>
                  <a:spcPts val="6057"/>
                </a:lnSpc>
                <a:spcBef>
                  <a:spcPts val="0"/>
                </a:spcBef>
                <a:spcAft>
                  <a:spcPts val="0"/>
                </a:spcAft>
                <a:buClrTx/>
                <a:buSzTx/>
                <a:buFontTx/>
                <a:buNone/>
                <a:tabLst/>
                <a:defRPr/>
              </a:pPr>
              <a:r>
                <a:rPr kumimoji="0" lang="en-US" sz="5047" b="0" i="0" u="none" strike="noStrike" kern="1200" cap="none" spc="0" normalizeH="0" baseline="0" noProof="0">
                  <a:ln>
                    <a:noFill/>
                  </a:ln>
                  <a:solidFill>
                    <a:srgbClr val="243327"/>
                  </a:solidFill>
                  <a:effectLst/>
                  <a:uLnTx/>
                  <a:uFillTx/>
                  <a:latin typeface="Raleway Bold Italics"/>
                  <a:ea typeface="+mn-ea"/>
                  <a:cs typeface="+mn-cs"/>
                </a:rPr>
                <a:t>The Most Interesting part Testing :D</a:t>
              </a:r>
            </a:p>
          </p:txBody>
        </p:sp>
      </p:grpSp>
      <p:pic>
        <p:nvPicPr>
          <p:cNvPr id="6" name="Picture 6"/>
          <p:cNvPicPr>
            <a:picLocks noChangeAspect="1"/>
          </p:cNvPicPr>
          <p:nvPr/>
        </p:nvPicPr>
        <p:blipFill>
          <a:blip r:embed="rId3"/>
          <a:srcRect/>
          <a:stretch>
            <a:fillRect/>
          </a:stretch>
        </p:blipFill>
        <p:spPr>
          <a:xfrm>
            <a:off x="2016152" y="379757"/>
            <a:ext cx="2097985" cy="2097985"/>
          </a:xfrm>
          <a:prstGeom prst="rect">
            <a:avLst/>
          </a:prstGeom>
        </p:spPr>
      </p:pic>
      <p:pic>
        <p:nvPicPr>
          <p:cNvPr id="7" name="Picture 7"/>
          <p:cNvPicPr>
            <a:picLocks noChangeAspect="1"/>
          </p:cNvPicPr>
          <p:nvPr/>
        </p:nvPicPr>
        <p:blipFill>
          <a:blip r:embed="rId4"/>
          <a:srcRect/>
          <a:stretch>
            <a:fillRect/>
          </a:stretch>
        </p:blipFill>
        <p:spPr>
          <a:xfrm>
            <a:off x="1028700" y="3386434"/>
            <a:ext cx="8352040" cy="5871866"/>
          </a:xfrm>
          <a:prstGeom prst="rect">
            <a:avLst/>
          </a:prstGeom>
        </p:spPr>
      </p:pic>
      <p:pic>
        <p:nvPicPr>
          <p:cNvPr id="8" name="Picture 8"/>
          <p:cNvPicPr>
            <a:picLocks noChangeAspect="1"/>
          </p:cNvPicPr>
          <p:nvPr/>
        </p:nvPicPr>
        <p:blipFill>
          <a:blip r:embed="rId5"/>
          <a:srcRect/>
          <a:stretch>
            <a:fillRect/>
          </a:stretch>
        </p:blipFill>
        <p:spPr>
          <a:xfrm>
            <a:off x="9710547" y="3415094"/>
            <a:ext cx="7873747" cy="584320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43327"/>
        </a:solidFill>
        <a:effectLst/>
      </p:bgPr>
    </p:bg>
    <p:spTree>
      <p:nvGrpSpPr>
        <p:cNvPr id="1" name=""/>
        <p:cNvGrpSpPr/>
        <p:nvPr/>
      </p:nvGrpSpPr>
      <p:grpSpPr>
        <a:xfrm>
          <a:off x="0" y="0"/>
          <a:ext cx="0" cy="0"/>
          <a:chOff x="0" y="0"/>
          <a:chExt cx="0" cy="0"/>
        </a:xfrm>
      </p:grpSpPr>
      <p:sp>
        <p:nvSpPr>
          <p:cNvPr id="2" name="AutoShape 2"/>
          <p:cNvSpPr/>
          <p:nvPr/>
        </p:nvSpPr>
        <p:spPr>
          <a:xfrm>
            <a:off x="-190500" y="-209550"/>
            <a:ext cx="3429000" cy="10706100"/>
          </a:xfrm>
          <a:prstGeom prst="rect">
            <a:avLst/>
          </a:prstGeom>
          <a:solidFill>
            <a:srgbClr val="88A286">
              <a:alpha val="80000"/>
            </a:srgbClr>
          </a:solidFill>
        </p:spPr>
      </p:sp>
      <p:grpSp>
        <p:nvGrpSpPr>
          <p:cNvPr id="3" name="Group 3"/>
          <p:cNvGrpSpPr/>
          <p:nvPr/>
        </p:nvGrpSpPr>
        <p:grpSpPr>
          <a:xfrm>
            <a:off x="1028700" y="0"/>
            <a:ext cx="10695760" cy="2862858"/>
            <a:chOff x="0" y="0"/>
            <a:chExt cx="14261013" cy="3817144"/>
          </a:xfrm>
        </p:grpSpPr>
        <p:sp>
          <p:nvSpPr>
            <p:cNvPr id="4" name="AutoShape 4"/>
            <p:cNvSpPr/>
            <p:nvPr/>
          </p:nvSpPr>
          <p:spPr>
            <a:xfrm>
              <a:off x="0" y="0"/>
              <a:ext cx="14261013" cy="3817144"/>
            </a:xfrm>
            <a:prstGeom prst="rect">
              <a:avLst/>
            </a:prstGeom>
            <a:solidFill>
              <a:srgbClr val="EEEFEA">
                <a:alpha val="80000"/>
              </a:srgbClr>
            </a:solidFill>
          </p:spPr>
        </p:sp>
        <p:sp>
          <p:nvSpPr>
            <p:cNvPr id="5" name="TextBox 5"/>
            <p:cNvSpPr txBox="1"/>
            <p:nvPr/>
          </p:nvSpPr>
          <p:spPr>
            <a:xfrm>
              <a:off x="3544834" y="770334"/>
              <a:ext cx="9398528" cy="2266950"/>
            </a:xfrm>
            <a:prstGeom prst="rect">
              <a:avLst/>
            </a:prstGeom>
          </p:spPr>
          <p:txBody>
            <a:bodyPr lIns="0" tIns="0" rIns="0" bIns="0" rtlCol="0" anchor="t">
              <a:spAutoFit/>
            </a:bodyPr>
            <a:lstStyle/>
            <a:p>
              <a:pPr marL="0" marR="0" lvl="0" indent="0" algn="l" defTabSz="914400" rtl="0" eaLnBrk="1" fontAlgn="auto" latinLnBrk="0" hangingPunct="1">
                <a:lnSpc>
                  <a:spcPts val="6720"/>
                </a:lnSpc>
                <a:spcBef>
                  <a:spcPts val="0"/>
                </a:spcBef>
                <a:spcAft>
                  <a:spcPts val="0"/>
                </a:spcAft>
                <a:buClrTx/>
                <a:buSzTx/>
                <a:buFontTx/>
                <a:buNone/>
                <a:tabLst/>
                <a:defRPr/>
              </a:pPr>
              <a:r>
                <a:rPr kumimoji="0" lang="en-US" sz="5600" b="0" i="0" u="none" strike="noStrike" kern="1200" cap="none" spc="280" normalizeH="0" baseline="0" noProof="0">
                  <a:ln>
                    <a:noFill/>
                  </a:ln>
                  <a:solidFill>
                    <a:srgbClr val="243327"/>
                  </a:solidFill>
                  <a:effectLst/>
                  <a:uLnTx/>
                  <a:uFillTx/>
                  <a:latin typeface="Raleway Bold Italics"/>
                  <a:ea typeface="+mn-ea"/>
                  <a:cs typeface="+mn-cs"/>
                </a:rPr>
                <a:t>NOW OUR WEB INTERFACE</a:t>
              </a:r>
            </a:p>
          </p:txBody>
        </p:sp>
      </p:grpSp>
      <p:pic>
        <p:nvPicPr>
          <p:cNvPr id="6" name="Picture 6"/>
          <p:cNvPicPr>
            <a:picLocks noChangeAspect="1"/>
          </p:cNvPicPr>
          <p:nvPr/>
        </p:nvPicPr>
        <p:blipFill>
          <a:blip r:embed="rId2"/>
          <a:srcRect/>
          <a:stretch>
            <a:fillRect/>
          </a:stretch>
        </p:blipFill>
        <p:spPr>
          <a:xfrm>
            <a:off x="1028700" y="3414997"/>
            <a:ext cx="11505361" cy="5696184"/>
          </a:xfrm>
          <a:prstGeom prst="rect">
            <a:avLst/>
          </a:prstGeom>
        </p:spPr>
      </p:pic>
      <p:pic>
        <p:nvPicPr>
          <p:cNvPr id="7" name="Picture 7"/>
          <p:cNvPicPr>
            <a:picLocks noChangeAspect="1"/>
          </p:cNvPicPr>
          <p:nvPr/>
        </p:nvPicPr>
        <p:blipFill>
          <a:blip r:embed="rId3"/>
          <a:srcRect/>
          <a:stretch>
            <a:fillRect/>
          </a:stretch>
        </p:blipFill>
        <p:spPr>
          <a:xfrm>
            <a:off x="9719385" y="6475774"/>
            <a:ext cx="8232022" cy="342530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rcRect t="7786" b="778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028700" y="1028700"/>
            <a:ext cx="2857500" cy="8229600"/>
          </a:xfrm>
          <a:prstGeom prst="rect">
            <a:avLst/>
          </a:prstGeom>
          <a:solidFill>
            <a:srgbClr val="EEEFEA">
              <a:alpha val="84705"/>
            </a:srgbClr>
          </a:solidFill>
        </p:spPr>
      </p:sp>
      <p:pic>
        <p:nvPicPr>
          <p:cNvPr id="3" name="Picture 3"/>
          <p:cNvPicPr>
            <a:picLocks noChangeAspect="1"/>
          </p:cNvPicPr>
          <p:nvPr/>
        </p:nvPicPr>
        <p:blipFill>
          <a:blip r:embed="rId3"/>
          <a:srcRect/>
          <a:stretch>
            <a:fillRect/>
          </a:stretch>
        </p:blipFill>
        <p:spPr>
          <a:xfrm>
            <a:off x="4521971" y="2032438"/>
            <a:ext cx="12920209" cy="6222123"/>
          </a:xfrm>
          <a:prstGeom prst="rect">
            <a:avLst/>
          </a:prstGeom>
        </p:spPr>
      </p:pic>
      <p:sp>
        <p:nvSpPr>
          <p:cNvPr id="4" name="TextBox 4"/>
          <p:cNvSpPr txBox="1"/>
          <p:nvPr/>
        </p:nvSpPr>
        <p:spPr>
          <a:xfrm rot="-5400000">
            <a:off x="-1071760" y="4715470"/>
            <a:ext cx="7048896" cy="856059"/>
          </a:xfrm>
          <a:prstGeom prst="rect">
            <a:avLst/>
          </a:prstGeom>
        </p:spPr>
        <p:txBody>
          <a:bodyPr lIns="0" tIns="0" rIns="0" bIns="0" rtlCol="0" anchor="t">
            <a:spAutoFit/>
          </a:bodyPr>
          <a:lstStyle/>
          <a:p>
            <a:pPr marL="0" marR="0" lvl="0" indent="0" algn="ctr" defTabSz="914400" rtl="0" eaLnBrk="1" fontAlgn="auto" latinLnBrk="0" hangingPunct="1">
              <a:lnSpc>
                <a:spcPts val="6720"/>
              </a:lnSpc>
              <a:spcBef>
                <a:spcPts val="0"/>
              </a:spcBef>
              <a:spcAft>
                <a:spcPts val="0"/>
              </a:spcAft>
              <a:buClrTx/>
              <a:buSzTx/>
              <a:buFontTx/>
              <a:buNone/>
              <a:tabLst/>
              <a:defRPr/>
            </a:pPr>
            <a:r>
              <a:rPr kumimoji="0" lang="en-US" sz="5600" b="0" i="0" u="none" strike="noStrike" kern="1200" cap="none" spc="280" normalizeH="0" baseline="0" noProof="0">
                <a:ln>
                  <a:noFill/>
                </a:ln>
                <a:solidFill>
                  <a:srgbClr val="243327"/>
                </a:solidFill>
                <a:effectLst/>
                <a:uLnTx/>
                <a:uFillTx/>
                <a:latin typeface="Raleway Bold Italics"/>
                <a:ea typeface="+mn-ea"/>
                <a:cs typeface="+mn-cs"/>
              </a:rPr>
              <a:t>AGRO-BOT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43327"/>
        </a:solidFill>
        <a:effectLst/>
      </p:bgPr>
    </p:bg>
    <p:spTree>
      <p:nvGrpSpPr>
        <p:cNvPr id="1" name=""/>
        <p:cNvGrpSpPr/>
        <p:nvPr/>
      </p:nvGrpSpPr>
      <p:grpSpPr>
        <a:xfrm>
          <a:off x="0" y="0"/>
          <a:ext cx="0" cy="0"/>
          <a:chOff x="0" y="0"/>
          <a:chExt cx="0" cy="0"/>
        </a:xfrm>
      </p:grpSpPr>
      <p:grpSp>
        <p:nvGrpSpPr>
          <p:cNvPr id="2" name="Group 2"/>
          <p:cNvGrpSpPr/>
          <p:nvPr/>
        </p:nvGrpSpPr>
        <p:grpSpPr>
          <a:xfrm>
            <a:off x="5029200" y="4599882"/>
            <a:ext cx="9503854" cy="5005532"/>
            <a:chOff x="0" y="0"/>
            <a:chExt cx="12671805" cy="6674043"/>
          </a:xfrm>
        </p:grpSpPr>
        <p:sp>
          <p:nvSpPr>
            <p:cNvPr id="3" name="TextBox 3"/>
            <p:cNvSpPr txBox="1"/>
            <p:nvPr/>
          </p:nvSpPr>
          <p:spPr>
            <a:xfrm>
              <a:off x="0" y="-9525"/>
              <a:ext cx="12671805" cy="3220085"/>
            </a:xfrm>
            <a:prstGeom prst="rect">
              <a:avLst/>
            </a:prstGeom>
          </p:spPr>
          <p:txBody>
            <a:bodyPr lIns="0" tIns="0" rIns="0" bIns="0" rtlCol="0" anchor="t">
              <a:spAutoFit/>
            </a:bodyPr>
            <a:lstStyle/>
            <a:p>
              <a:pPr marL="0" marR="0" lvl="0" indent="0" algn="l" defTabSz="914400" rtl="0" eaLnBrk="1" fontAlgn="auto" latinLnBrk="0" hangingPunct="1">
                <a:lnSpc>
                  <a:spcPts val="4256"/>
                </a:lnSpc>
                <a:spcBef>
                  <a:spcPts val="0"/>
                </a:spcBef>
                <a:spcAft>
                  <a:spcPts val="0"/>
                </a:spcAft>
                <a:buClrTx/>
                <a:buSzTx/>
                <a:buFontTx/>
                <a:buNone/>
                <a:tabLst/>
                <a:defRPr/>
              </a:pPr>
              <a:r>
                <a:rPr kumimoji="0" lang="en-US" sz="3547" b="0" i="0" u="none" strike="noStrike" kern="1200" cap="none" spc="354" normalizeH="0" baseline="0" noProof="0">
                  <a:ln>
                    <a:noFill/>
                  </a:ln>
                  <a:solidFill>
                    <a:srgbClr val="EEEFEA"/>
                  </a:solidFill>
                  <a:effectLst/>
                  <a:uLnTx/>
                  <a:uFillTx/>
                  <a:latin typeface="Raleway Italics"/>
                  <a:ea typeface="+mn-ea"/>
                  <a:cs typeface="+mn-cs"/>
                </a:rPr>
                <a:t>FULLY FUNCTIONAL WEB APP COMING SOON....</a:t>
              </a:r>
            </a:p>
            <a:p>
              <a:pPr marL="0" marR="0" lvl="0" indent="0" algn="l" defTabSz="914400" rtl="0" eaLnBrk="1" fontAlgn="auto" latinLnBrk="0" hangingPunct="1">
                <a:lnSpc>
                  <a:spcPts val="4256"/>
                </a:lnSpc>
                <a:spcBef>
                  <a:spcPts val="0"/>
                </a:spcBef>
                <a:spcAft>
                  <a:spcPts val="0"/>
                </a:spcAft>
                <a:buClrTx/>
                <a:buSzTx/>
                <a:buFontTx/>
                <a:buNone/>
                <a:tabLst/>
                <a:defRPr/>
              </a:pPr>
              <a:r>
                <a:rPr kumimoji="0" lang="en-US" sz="3547" b="0" i="0" u="none" strike="noStrike" kern="1200" cap="none" spc="354" normalizeH="0" baseline="0" noProof="0">
                  <a:ln>
                    <a:noFill/>
                  </a:ln>
                  <a:solidFill>
                    <a:srgbClr val="EEEFEA"/>
                  </a:solidFill>
                  <a:effectLst/>
                  <a:uLnTx/>
                  <a:uFillTx/>
                  <a:latin typeface="Raleway Italics"/>
                  <a:ea typeface="+mn-ea"/>
                  <a:cs typeface="+mn-cs"/>
                </a:rPr>
                <a:t>FOR MORE DETAILS WATCH OUR DEMO VIDEO</a:t>
              </a:r>
            </a:p>
            <a:p>
              <a:pPr marL="0" marR="0" lvl="0" indent="0" algn="l" defTabSz="914400" rtl="0" eaLnBrk="1" fontAlgn="auto" latinLnBrk="0" hangingPunct="1">
                <a:lnSpc>
                  <a:spcPts val="2160"/>
                </a:lnSpc>
                <a:spcBef>
                  <a:spcPts val="0"/>
                </a:spcBef>
                <a:spcAft>
                  <a:spcPts val="0"/>
                </a:spcAft>
                <a:buClrTx/>
                <a:buSzTx/>
                <a:buFontTx/>
                <a:buNone/>
                <a:tabLst/>
                <a:defRPr/>
              </a:pPr>
              <a:endParaRPr kumimoji="0" lang="en-US" sz="3547" b="0" i="0" u="none" strike="noStrike" kern="1200" cap="none" spc="354" normalizeH="0" baseline="0" noProof="0">
                <a:ln>
                  <a:noFill/>
                </a:ln>
                <a:solidFill>
                  <a:srgbClr val="EEEFEA"/>
                </a:solidFill>
                <a:effectLst/>
                <a:uLnTx/>
                <a:uFillTx/>
                <a:latin typeface="Raleway Italics"/>
                <a:ea typeface="+mn-ea"/>
                <a:cs typeface="+mn-cs"/>
              </a:endParaRPr>
            </a:p>
          </p:txBody>
        </p:sp>
        <p:sp>
          <p:nvSpPr>
            <p:cNvPr id="4" name="AutoShape 4"/>
            <p:cNvSpPr/>
            <p:nvPr/>
          </p:nvSpPr>
          <p:spPr>
            <a:xfrm>
              <a:off x="0" y="6533251"/>
              <a:ext cx="1689495" cy="140791"/>
            </a:xfrm>
            <a:prstGeom prst="rect">
              <a:avLst/>
            </a:prstGeom>
            <a:solidFill>
              <a:srgbClr val="88A286"/>
            </a:solidFill>
          </p:spPr>
        </p:sp>
      </p:grpSp>
      <p:sp>
        <p:nvSpPr>
          <p:cNvPr id="5" name="AutoShape 5"/>
          <p:cNvSpPr/>
          <p:nvPr/>
        </p:nvSpPr>
        <p:spPr>
          <a:xfrm rot="5400000">
            <a:off x="7096125" y="-1950075"/>
            <a:ext cx="4095750" cy="8229600"/>
          </a:xfrm>
          <a:prstGeom prst="rect">
            <a:avLst/>
          </a:prstGeom>
          <a:solidFill>
            <a:srgbClr val="88A286">
              <a:alpha val="84705"/>
            </a:srgbClr>
          </a:solidFill>
        </p:spPr>
      </p:sp>
      <p:sp>
        <p:nvSpPr>
          <p:cNvPr id="6" name="TextBox 6"/>
          <p:cNvSpPr txBox="1"/>
          <p:nvPr/>
        </p:nvSpPr>
        <p:spPr>
          <a:xfrm>
            <a:off x="5792907" y="1533168"/>
            <a:ext cx="7048896" cy="856059"/>
          </a:xfrm>
          <a:prstGeom prst="rect">
            <a:avLst/>
          </a:prstGeom>
        </p:spPr>
        <p:txBody>
          <a:bodyPr lIns="0" tIns="0" rIns="0" bIns="0" rtlCol="0" anchor="t">
            <a:spAutoFit/>
          </a:bodyPr>
          <a:lstStyle/>
          <a:p>
            <a:pPr marL="0" marR="0" lvl="0" indent="0" algn="ctr" defTabSz="914400" rtl="0" eaLnBrk="1" fontAlgn="auto" latinLnBrk="0" hangingPunct="1">
              <a:lnSpc>
                <a:spcPts val="6720"/>
              </a:lnSpc>
              <a:spcBef>
                <a:spcPts val="0"/>
              </a:spcBef>
              <a:spcAft>
                <a:spcPts val="0"/>
              </a:spcAft>
              <a:buClrTx/>
              <a:buSzTx/>
              <a:buFontTx/>
              <a:buNone/>
              <a:tabLst/>
              <a:defRPr/>
            </a:pPr>
            <a:r>
              <a:rPr kumimoji="0" lang="en-US" sz="5600" b="0" i="0" u="none" strike="noStrike" kern="1200" cap="none" spc="280" normalizeH="0" baseline="0" noProof="0">
                <a:ln>
                  <a:noFill/>
                </a:ln>
                <a:solidFill>
                  <a:srgbClr val="EEEFEA"/>
                </a:solidFill>
                <a:effectLst/>
                <a:uLnTx/>
                <a:uFillTx/>
                <a:latin typeface="Raleway"/>
                <a:ea typeface="+mn-ea"/>
                <a:cs typeface="+mn-cs"/>
              </a:rPr>
              <a:t>STAY CONNECTED</a:t>
            </a:r>
          </a:p>
        </p:txBody>
      </p:sp>
      <p:grpSp>
        <p:nvGrpSpPr>
          <p:cNvPr id="7" name="Group 7"/>
          <p:cNvGrpSpPr/>
          <p:nvPr/>
        </p:nvGrpSpPr>
        <p:grpSpPr>
          <a:xfrm>
            <a:off x="11521440" y="8584334"/>
            <a:ext cx="9503854" cy="3405332"/>
            <a:chOff x="0" y="0"/>
            <a:chExt cx="12671805" cy="4540443"/>
          </a:xfrm>
        </p:grpSpPr>
        <p:sp>
          <p:nvSpPr>
            <p:cNvPr id="8" name="TextBox 8"/>
            <p:cNvSpPr txBox="1"/>
            <p:nvPr/>
          </p:nvSpPr>
          <p:spPr>
            <a:xfrm>
              <a:off x="0" y="-9525"/>
              <a:ext cx="12671805" cy="1086485"/>
            </a:xfrm>
            <a:prstGeom prst="rect">
              <a:avLst/>
            </a:prstGeom>
          </p:spPr>
          <p:txBody>
            <a:bodyPr lIns="0" tIns="0" rIns="0" bIns="0" rtlCol="0" anchor="t">
              <a:spAutoFit/>
            </a:bodyPr>
            <a:lstStyle/>
            <a:p>
              <a:pPr marL="0" marR="0" lvl="0" indent="0" algn="l" defTabSz="914400" rtl="0" eaLnBrk="1" fontAlgn="auto" latinLnBrk="0" hangingPunct="1">
                <a:lnSpc>
                  <a:spcPts val="4256"/>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ts val="2160"/>
                </a:lnSpc>
                <a:spcBef>
                  <a:spcPts val="0"/>
                </a:spcBef>
                <a:spcAft>
                  <a:spcPts val="0"/>
                </a:spcAft>
                <a:buClrTx/>
                <a:buSzTx/>
                <a:buFontTx/>
                <a:buNone/>
                <a:tabLst/>
                <a:defRPr/>
              </a:pPr>
              <a:r>
                <a:rPr kumimoji="0" lang="en-US" sz="1800" b="0" i="0" u="none" strike="noStrike" kern="1200" cap="none" spc="179" normalizeH="0" baseline="0" noProof="0">
                  <a:ln>
                    <a:noFill/>
                  </a:ln>
                  <a:solidFill>
                    <a:srgbClr val="EEEFEA"/>
                  </a:solidFill>
                  <a:effectLst/>
                  <a:uLnTx/>
                  <a:uFillTx/>
                  <a:latin typeface="Raleway Italics"/>
                  <a:ea typeface="+mn-ea"/>
                  <a:cs typeface="+mn-cs"/>
                </a:rPr>
                <a:t>WISH US LUCK FOR INTEGRATING THINGS :D</a:t>
              </a:r>
            </a:p>
          </p:txBody>
        </p:sp>
        <p:sp>
          <p:nvSpPr>
            <p:cNvPr id="9" name="AutoShape 9"/>
            <p:cNvSpPr/>
            <p:nvPr/>
          </p:nvSpPr>
          <p:spPr>
            <a:xfrm>
              <a:off x="0" y="4399651"/>
              <a:ext cx="1689495" cy="140791"/>
            </a:xfrm>
            <a:prstGeom prst="rect">
              <a:avLst/>
            </a:prstGeom>
            <a:solidFill>
              <a:srgbClr val="88A286"/>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rcRect t="8563" b="8563"/>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62000" y="495300"/>
            <a:ext cx="16764000" cy="8763000"/>
          </a:xfrm>
          <a:prstGeom prst="rect">
            <a:avLst/>
          </a:prstGeom>
          <a:solidFill>
            <a:srgbClr val="EEEFEA">
              <a:alpha val="84705"/>
            </a:srgbClr>
          </a:solidFill>
        </p:spPr>
      </p:sp>
      <p:pic>
        <p:nvPicPr>
          <p:cNvPr id="3" name="Picture 3"/>
          <p:cNvPicPr>
            <a:picLocks noChangeAspect="1"/>
          </p:cNvPicPr>
          <p:nvPr/>
        </p:nvPicPr>
        <p:blipFill>
          <a:blip r:embed="rId3"/>
          <a:srcRect/>
          <a:stretch>
            <a:fillRect/>
          </a:stretch>
        </p:blipFill>
        <p:spPr>
          <a:xfrm>
            <a:off x="301593" y="428968"/>
            <a:ext cx="4237565" cy="3220549"/>
          </a:xfrm>
          <a:prstGeom prst="rect">
            <a:avLst/>
          </a:prstGeom>
        </p:spPr>
      </p:pic>
      <p:grpSp>
        <p:nvGrpSpPr>
          <p:cNvPr id="4" name="Group 4"/>
          <p:cNvGrpSpPr/>
          <p:nvPr/>
        </p:nvGrpSpPr>
        <p:grpSpPr>
          <a:xfrm>
            <a:off x="6305150" y="3240082"/>
            <a:ext cx="10954150" cy="4862513"/>
            <a:chOff x="0" y="0"/>
            <a:chExt cx="14605533" cy="6483350"/>
          </a:xfrm>
        </p:grpSpPr>
        <p:sp>
          <p:nvSpPr>
            <p:cNvPr id="5" name="TextBox 5"/>
            <p:cNvSpPr txBox="1"/>
            <p:nvPr/>
          </p:nvSpPr>
          <p:spPr>
            <a:xfrm>
              <a:off x="0" y="-9525"/>
              <a:ext cx="14605533" cy="3395663"/>
            </a:xfrm>
            <a:prstGeom prst="rect">
              <a:avLst/>
            </a:prstGeom>
          </p:spPr>
          <p:txBody>
            <a:bodyPr lIns="0" tIns="0" rIns="0" bIns="0" rtlCol="0" anchor="t">
              <a:spAutoFit/>
            </a:bodyPr>
            <a:lstStyle/>
            <a:p>
              <a:pPr algn="r">
                <a:lnSpc>
                  <a:spcPts val="6720"/>
                </a:lnSpc>
              </a:pPr>
              <a:r>
                <a:rPr lang="en-US" sz="5600">
                  <a:solidFill>
                    <a:srgbClr val="243327"/>
                  </a:solidFill>
                  <a:latin typeface="Raleway Bold Italics"/>
                </a:rPr>
                <a:t>Farmers Often use unnecessary pesticides as they are not aware about the disease.</a:t>
              </a:r>
            </a:p>
          </p:txBody>
        </p:sp>
        <p:sp>
          <p:nvSpPr>
            <p:cNvPr id="6" name="TextBox 6"/>
            <p:cNvSpPr txBox="1"/>
            <p:nvPr/>
          </p:nvSpPr>
          <p:spPr>
            <a:xfrm>
              <a:off x="0" y="4545013"/>
              <a:ext cx="14605533" cy="1938337"/>
            </a:xfrm>
            <a:prstGeom prst="rect">
              <a:avLst/>
            </a:prstGeom>
          </p:spPr>
          <p:txBody>
            <a:bodyPr lIns="0" tIns="0" rIns="0" bIns="0" rtlCol="0" anchor="t">
              <a:spAutoFit/>
            </a:bodyPr>
            <a:lstStyle/>
            <a:p>
              <a:pPr algn="r">
                <a:lnSpc>
                  <a:spcPts val="3839"/>
                </a:lnSpc>
              </a:pPr>
              <a:r>
                <a:rPr lang="en-US" sz="3199" spc="319">
                  <a:solidFill>
                    <a:srgbClr val="243327"/>
                  </a:solidFill>
                  <a:latin typeface="Raleway Italics"/>
                </a:rPr>
                <a:t>HERE COME OUR APP WHICH WILL IMPROVE THE QUALITY OF THE CROP BY SUGGESTING THE CORRECT PESTICIDE AND FERTILIZERS. </a:t>
              </a:r>
            </a:p>
          </p:txBody>
        </p:sp>
        <p:sp>
          <p:nvSpPr>
            <p:cNvPr id="7" name="AutoShape 7"/>
            <p:cNvSpPr/>
            <p:nvPr/>
          </p:nvSpPr>
          <p:spPr>
            <a:xfrm>
              <a:off x="13081533" y="3894138"/>
              <a:ext cx="1524000" cy="127000"/>
            </a:xfrm>
            <a:prstGeom prst="rect">
              <a:avLst/>
            </a:prstGeom>
            <a:solidFill>
              <a:srgbClr val="88A286"/>
            </a:solidFill>
          </p:spPr>
        </p:sp>
      </p:grpSp>
      <p:pic>
        <p:nvPicPr>
          <p:cNvPr id="8" name="Picture 8"/>
          <p:cNvPicPr>
            <a:picLocks noChangeAspect="1"/>
          </p:cNvPicPr>
          <p:nvPr/>
        </p:nvPicPr>
        <p:blipFill>
          <a:blip r:embed="rId4"/>
          <a:srcRect/>
          <a:stretch>
            <a:fillRect/>
          </a:stretch>
        </p:blipFill>
        <p:spPr>
          <a:xfrm>
            <a:off x="762000" y="3938175"/>
            <a:ext cx="5586825" cy="5586825"/>
          </a:xfrm>
          <a:prstGeom prst="rect">
            <a:avLst/>
          </a:prstGeom>
        </p:spPr>
      </p:pic>
      <p:sp>
        <p:nvSpPr>
          <p:cNvPr id="9" name="TextBox 9"/>
          <p:cNvSpPr txBox="1"/>
          <p:nvPr/>
        </p:nvSpPr>
        <p:spPr>
          <a:xfrm>
            <a:off x="9010250" y="1409700"/>
            <a:ext cx="8093892" cy="650369"/>
          </a:xfrm>
          <a:prstGeom prst="rect">
            <a:avLst/>
          </a:prstGeom>
        </p:spPr>
        <p:txBody>
          <a:bodyPr lIns="0" tIns="0" rIns="0" bIns="0" rtlCol="0" anchor="t">
            <a:spAutoFit/>
          </a:bodyPr>
          <a:lstStyle/>
          <a:p>
            <a:pPr algn="r">
              <a:lnSpc>
                <a:spcPts val="5184"/>
              </a:lnSpc>
            </a:pPr>
            <a:r>
              <a:rPr lang="en-US" sz="4320" spc="-43">
                <a:solidFill>
                  <a:srgbClr val="88A286"/>
                </a:solidFill>
                <a:latin typeface="Raleway Bold"/>
              </a:rPr>
              <a:t>  Lack of Education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rcRect t="22916" b="20833"/>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14300" y="2794389"/>
            <a:ext cx="7620000" cy="7692216"/>
          </a:xfrm>
          <a:prstGeom prst="rect">
            <a:avLst/>
          </a:prstGeom>
          <a:solidFill>
            <a:srgbClr val="88A286">
              <a:alpha val="84705"/>
            </a:srgbClr>
          </a:solidFill>
        </p:spPr>
      </p:sp>
      <p:grpSp>
        <p:nvGrpSpPr>
          <p:cNvPr id="3" name="Group 3"/>
          <p:cNvGrpSpPr/>
          <p:nvPr/>
        </p:nvGrpSpPr>
        <p:grpSpPr>
          <a:xfrm>
            <a:off x="7811009" y="788911"/>
            <a:ext cx="7868050" cy="8709178"/>
            <a:chOff x="0" y="0"/>
            <a:chExt cx="10490733" cy="11612238"/>
          </a:xfrm>
        </p:grpSpPr>
        <p:sp>
          <p:nvSpPr>
            <p:cNvPr id="4" name="TextBox 4"/>
            <p:cNvSpPr txBox="1"/>
            <p:nvPr/>
          </p:nvSpPr>
          <p:spPr>
            <a:xfrm>
              <a:off x="0" y="2703616"/>
              <a:ext cx="10490733" cy="652463"/>
            </a:xfrm>
            <a:prstGeom prst="rect">
              <a:avLst/>
            </a:prstGeom>
          </p:spPr>
          <p:txBody>
            <a:bodyPr lIns="0" tIns="0" rIns="0" bIns="0" rtlCol="0" anchor="t">
              <a:spAutoFit/>
            </a:bodyPr>
            <a:lstStyle/>
            <a:p>
              <a:pPr>
                <a:lnSpc>
                  <a:spcPts val="3839"/>
                </a:lnSpc>
              </a:pPr>
              <a:r>
                <a:rPr lang="en-US" sz="3199" spc="319">
                  <a:solidFill>
                    <a:srgbClr val="EEEFEA"/>
                  </a:solidFill>
                  <a:latin typeface="Raleway Italics"/>
                </a:rPr>
                <a:t>ADOPTING A NEW APPROACH</a:t>
              </a:r>
            </a:p>
          </p:txBody>
        </p:sp>
        <p:sp>
          <p:nvSpPr>
            <p:cNvPr id="5" name="TextBox 5"/>
            <p:cNvSpPr txBox="1"/>
            <p:nvPr/>
          </p:nvSpPr>
          <p:spPr>
            <a:xfrm>
              <a:off x="0" y="8234252"/>
              <a:ext cx="10490733" cy="652463"/>
            </a:xfrm>
            <a:prstGeom prst="rect">
              <a:avLst/>
            </a:prstGeom>
          </p:spPr>
          <p:txBody>
            <a:bodyPr lIns="0" tIns="0" rIns="0" bIns="0" rtlCol="0" anchor="t">
              <a:spAutoFit/>
            </a:bodyPr>
            <a:lstStyle/>
            <a:p>
              <a:pPr>
                <a:lnSpc>
                  <a:spcPts val="3839"/>
                </a:lnSpc>
              </a:pPr>
              <a:endParaRPr/>
            </a:p>
          </p:txBody>
        </p:sp>
        <p:sp>
          <p:nvSpPr>
            <p:cNvPr id="6" name="TextBox 6"/>
            <p:cNvSpPr txBox="1"/>
            <p:nvPr/>
          </p:nvSpPr>
          <p:spPr>
            <a:xfrm>
              <a:off x="0" y="412750"/>
              <a:ext cx="10490733" cy="1532890"/>
            </a:xfrm>
            <a:prstGeom prst="rect">
              <a:avLst/>
            </a:prstGeom>
          </p:spPr>
          <p:txBody>
            <a:bodyPr lIns="0" tIns="0" rIns="0" bIns="0" rtlCol="0" anchor="t">
              <a:spAutoFit/>
            </a:bodyPr>
            <a:lstStyle/>
            <a:p>
              <a:pPr>
                <a:lnSpc>
                  <a:spcPts val="4799"/>
                </a:lnSpc>
              </a:pPr>
              <a:r>
                <a:rPr lang="en-US" sz="3199">
                  <a:solidFill>
                    <a:srgbClr val="EEEFEA"/>
                  </a:solidFill>
                  <a:latin typeface="Raleway"/>
                </a:rPr>
                <a:t>So far nothing</a:t>
              </a:r>
            </a:p>
            <a:p>
              <a:pPr>
                <a:lnSpc>
                  <a:spcPts val="4799"/>
                </a:lnSpc>
              </a:pPr>
              <a:r>
                <a:rPr lang="en-US" sz="3199">
                  <a:solidFill>
                    <a:srgbClr val="EEEFEA"/>
                  </a:solidFill>
                  <a:latin typeface="Raleway"/>
                </a:rPr>
                <a:t>impactable has been seen in this field .</a:t>
              </a:r>
            </a:p>
          </p:txBody>
        </p:sp>
        <p:sp>
          <p:nvSpPr>
            <p:cNvPr id="7" name="TextBox 7"/>
            <p:cNvSpPr txBox="1"/>
            <p:nvPr/>
          </p:nvSpPr>
          <p:spPr>
            <a:xfrm>
              <a:off x="0" y="4037854"/>
              <a:ext cx="10490733" cy="3525667"/>
            </a:xfrm>
            <a:prstGeom prst="rect">
              <a:avLst/>
            </a:prstGeom>
          </p:spPr>
          <p:txBody>
            <a:bodyPr lIns="0" tIns="0" rIns="0" bIns="0" rtlCol="0" anchor="t">
              <a:spAutoFit/>
            </a:bodyPr>
            <a:lstStyle/>
            <a:p>
              <a:pPr>
                <a:lnSpc>
                  <a:spcPts val="4199"/>
                </a:lnSpc>
              </a:pPr>
              <a:r>
                <a:rPr lang="en-US" sz="2800" dirty="0">
                  <a:solidFill>
                    <a:srgbClr val="EEEFEA"/>
                  </a:solidFill>
                  <a:latin typeface="Raleway"/>
                </a:rPr>
                <a:t>•Since the past days and in the present too, farmers usually detect the crop diseases with their naked eye</a:t>
              </a:r>
            </a:p>
            <a:p>
              <a:pPr>
                <a:lnSpc>
                  <a:spcPts val="4200"/>
                </a:lnSpc>
              </a:pPr>
              <a:r>
                <a:rPr lang="en-US" sz="2800" dirty="0">
                  <a:solidFill>
                    <a:srgbClr val="EEEFEA"/>
                  </a:solidFill>
                  <a:latin typeface="Raleway"/>
                </a:rPr>
                <a:t>which makes them take tough decisions on which </a:t>
              </a:r>
              <a:r>
                <a:rPr lang="en-US" sz="2800" dirty="0" err="1">
                  <a:solidFill>
                    <a:srgbClr val="EEEFEA"/>
                  </a:solidFill>
                  <a:latin typeface="Raleway"/>
                </a:rPr>
                <a:t>fertilisers</a:t>
              </a:r>
              <a:r>
                <a:rPr lang="en-US" sz="2800" dirty="0">
                  <a:solidFill>
                    <a:srgbClr val="EEEFEA"/>
                  </a:solidFill>
                  <a:latin typeface="Raleway"/>
                </a:rPr>
                <a:t> to use.</a:t>
              </a:r>
            </a:p>
          </p:txBody>
        </p:sp>
        <p:sp>
          <p:nvSpPr>
            <p:cNvPr id="8" name="TextBox 8"/>
            <p:cNvSpPr txBox="1"/>
            <p:nvPr/>
          </p:nvSpPr>
          <p:spPr>
            <a:xfrm>
              <a:off x="0" y="9568490"/>
              <a:ext cx="10490733" cy="2043748"/>
            </a:xfrm>
            <a:prstGeom prst="rect">
              <a:avLst/>
            </a:prstGeom>
          </p:spPr>
          <p:txBody>
            <a:bodyPr lIns="0" tIns="0" rIns="0" bIns="0" rtlCol="0" anchor="t">
              <a:spAutoFit/>
            </a:bodyPr>
            <a:lstStyle/>
            <a:p>
              <a:pPr>
                <a:lnSpc>
                  <a:spcPts val="4199"/>
                </a:lnSpc>
              </a:pPr>
              <a:r>
                <a:rPr lang="en-US" sz="2800">
                  <a:solidFill>
                    <a:srgbClr val="EEEFEA"/>
                  </a:solidFill>
                  <a:latin typeface="Raleway"/>
                </a:rPr>
                <a:t>•Some of the diseases look</a:t>
              </a:r>
            </a:p>
            <a:p>
              <a:pPr>
                <a:lnSpc>
                  <a:spcPts val="4199"/>
                </a:lnSpc>
              </a:pPr>
              <a:r>
                <a:rPr lang="en-US" sz="2800">
                  <a:solidFill>
                    <a:srgbClr val="EEEFEA"/>
                  </a:solidFill>
                  <a:latin typeface="Raleway"/>
                </a:rPr>
                <a:t>almost similar to farmers</a:t>
              </a:r>
            </a:p>
            <a:p>
              <a:pPr>
                <a:lnSpc>
                  <a:spcPts val="4200"/>
                </a:lnSpc>
              </a:pPr>
              <a:r>
                <a:rPr lang="en-US" sz="2800">
                  <a:solidFill>
                    <a:srgbClr val="EEEFEA"/>
                  </a:solidFill>
                  <a:latin typeface="Raleway"/>
                </a:rPr>
                <a:t> often leaves them confused.</a:t>
              </a:r>
            </a:p>
          </p:txBody>
        </p:sp>
        <p:sp>
          <p:nvSpPr>
            <p:cNvPr id="9" name="AutoShape 9"/>
            <p:cNvSpPr/>
            <p:nvPr/>
          </p:nvSpPr>
          <p:spPr>
            <a:xfrm>
              <a:off x="0" y="0"/>
              <a:ext cx="1524000" cy="127000"/>
            </a:xfrm>
            <a:prstGeom prst="rect">
              <a:avLst/>
            </a:prstGeom>
            <a:solidFill>
              <a:srgbClr val="88A286"/>
            </a:solidFill>
          </p:spPr>
        </p:sp>
        <p:sp>
          <p:nvSpPr>
            <p:cNvPr id="10" name="AutoShape 10"/>
            <p:cNvSpPr/>
            <p:nvPr/>
          </p:nvSpPr>
          <p:spPr>
            <a:xfrm>
              <a:off x="0" y="3615579"/>
              <a:ext cx="1524000" cy="127000"/>
            </a:xfrm>
            <a:prstGeom prst="rect">
              <a:avLst/>
            </a:prstGeom>
            <a:solidFill>
              <a:srgbClr val="88A286"/>
            </a:solidFill>
          </p:spPr>
        </p:sp>
        <p:sp>
          <p:nvSpPr>
            <p:cNvPr id="11" name="AutoShape 11"/>
            <p:cNvSpPr/>
            <p:nvPr/>
          </p:nvSpPr>
          <p:spPr>
            <a:xfrm>
              <a:off x="0" y="9146215"/>
              <a:ext cx="1524000" cy="127000"/>
            </a:xfrm>
            <a:prstGeom prst="rect">
              <a:avLst/>
            </a:prstGeom>
            <a:solidFill>
              <a:srgbClr val="88A286"/>
            </a:solidFill>
          </p:spPr>
        </p:sp>
      </p:grpSp>
      <p:pic>
        <p:nvPicPr>
          <p:cNvPr id="12" name="Picture 12"/>
          <p:cNvPicPr>
            <a:picLocks noChangeAspect="1"/>
          </p:cNvPicPr>
          <p:nvPr/>
        </p:nvPicPr>
        <p:blipFill>
          <a:blip r:embed="rId3"/>
          <a:srcRect/>
          <a:stretch>
            <a:fillRect/>
          </a:stretch>
        </p:blipFill>
        <p:spPr>
          <a:xfrm>
            <a:off x="20401" y="0"/>
            <a:ext cx="7485299" cy="4132509"/>
          </a:xfrm>
          <a:prstGeom prst="rect">
            <a:avLst/>
          </a:prstGeom>
        </p:spPr>
      </p:pic>
      <p:sp>
        <p:nvSpPr>
          <p:cNvPr id="13" name="TextBox 13"/>
          <p:cNvSpPr txBox="1"/>
          <p:nvPr/>
        </p:nvSpPr>
        <p:spPr>
          <a:xfrm>
            <a:off x="7180499" y="172641"/>
            <a:ext cx="7048896" cy="856059"/>
          </a:xfrm>
          <a:prstGeom prst="rect">
            <a:avLst/>
          </a:prstGeom>
        </p:spPr>
        <p:txBody>
          <a:bodyPr lIns="0" tIns="0" rIns="0" bIns="0" rtlCol="0" anchor="t">
            <a:spAutoFit/>
          </a:bodyPr>
          <a:lstStyle/>
          <a:p>
            <a:pPr algn="ctr">
              <a:lnSpc>
                <a:spcPts val="6720"/>
              </a:lnSpc>
            </a:pPr>
            <a:r>
              <a:rPr lang="en-US" sz="5600" spc="280">
                <a:solidFill>
                  <a:srgbClr val="EEEFEA"/>
                </a:solidFill>
                <a:latin typeface="Raleway"/>
              </a:rPr>
              <a:t>EXISTING  WORK</a:t>
            </a:r>
          </a:p>
        </p:txBody>
      </p:sp>
      <p:grpSp>
        <p:nvGrpSpPr>
          <p:cNvPr id="14" name="Group 14"/>
          <p:cNvGrpSpPr/>
          <p:nvPr/>
        </p:nvGrpSpPr>
        <p:grpSpPr>
          <a:xfrm>
            <a:off x="546631" y="4576639"/>
            <a:ext cx="5613970" cy="4921450"/>
            <a:chOff x="0" y="0"/>
            <a:chExt cx="7485293" cy="6561934"/>
          </a:xfrm>
        </p:grpSpPr>
        <p:sp>
          <p:nvSpPr>
            <p:cNvPr id="15" name="TextBox 15"/>
            <p:cNvSpPr txBox="1"/>
            <p:nvPr/>
          </p:nvSpPr>
          <p:spPr>
            <a:xfrm>
              <a:off x="0" y="-47625"/>
              <a:ext cx="7485293" cy="1031875"/>
            </a:xfrm>
            <a:prstGeom prst="rect">
              <a:avLst/>
            </a:prstGeom>
          </p:spPr>
          <p:txBody>
            <a:bodyPr lIns="0" tIns="0" rIns="0" bIns="0" rtlCol="0" anchor="t">
              <a:spAutoFit/>
            </a:bodyPr>
            <a:lstStyle/>
            <a:p>
              <a:pPr algn="l">
                <a:lnSpc>
                  <a:spcPts val="6337"/>
                </a:lnSpc>
              </a:pPr>
              <a:r>
                <a:rPr lang="en-US" sz="4875">
                  <a:solidFill>
                    <a:srgbClr val="EEEFEA"/>
                  </a:solidFill>
                  <a:latin typeface="League Spartan"/>
                </a:rPr>
                <a:t>LIMITATION</a:t>
              </a:r>
            </a:p>
          </p:txBody>
        </p:sp>
        <p:sp>
          <p:nvSpPr>
            <p:cNvPr id="16" name="TextBox 16"/>
            <p:cNvSpPr txBox="1"/>
            <p:nvPr/>
          </p:nvSpPr>
          <p:spPr>
            <a:xfrm>
              <a:off x="0" y="1062199"/>
              <a:ext cx="7485293" cy="5499735"/>
            </a:xfrm>
            <a:prstGeom prst="rect">
              <a:avLst/>
            </a:prstGeom>
          </p:spPr>
          <p:txBody>
            <a:bodyPr lIns="0" tIns="0" rIns="0" bIns="0" rtlCol="0" anchor="t">
              <a:spAutoFit/>
            </a:bodyPr>
            <a:lstStyle/>
            <a:p>
              <a:pPr algn="l">
                <a:lnSpc>
                  <a:spcPts val="4725"/>
                </a:lnSpc>
              </a:pPr>
              <a:r>
                <a:rPr lang="en-US" sz="3375">
                  <a:solidFill>
                    <a:srgbClr val="000000"/>
                  </a:solidFill>
                  <a:latin typeface="Sanchez"/>
                </a:rPr>
                <a:t>•Limitation is</a:t>
              </a:r>
            </a:p>
            <a:p>
              <a:pPr algn="l">
                <a:lnSpc>
                  <a:spcPts val="4725"/>
                </a:lnSpc>
              </a:pPr>
              <a:r>
                <a:rPr lang="en-US" sz="3375">
                  <a:solidFill>
                    <a:srgbClr val="000000"/>
                  </a:solidFill>
                  <a:latin typeface="Sanchez"/>
                </a:rPr>
                <a:t>that it requires detailed knowledge the types of diseases and lot of</a:t>
              </a:r>
            </a:p>
            <a:p>
              <a:pPr algn="l">
                <a:lnSpc>
                  <a:spcPts val="4725"/>
                </a:lnSpc>
              </a:pPr>
              <a:r>
                <a:rPr lang="en-US" sz="3375">
                  <a:solidFill>
                    <a:srgbClr val="000000"/>
                  </a:solidFill>
                  <a:latin typeface="Sanchez"/>
                </a:rPr>
                <a:t>experience needed to make sure the actual disease detection.</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4396935" y="1660471"/>
            <a:ext cx="7724258" cy="5021242"/>
            <a:chOff x="0" y="0"/>
            <a:chExt cx="10299011" cy="6694989"/>
          </a:xfrm>
        </p:grpSpPr>
        <p:sp>
          <p:nvSpPr>
            <p:cNvPr id="3" name="TextBox 3"/>
            <p:cNvSpPr txBox="1"/>
            <p:nvPr/>
          </p:nvSpPr>
          <p:spPr>
            <a:xfrm>
              <a:off x="0" y="-9525"/>
              <a:ext cx="10299011" cy="1747402"/>
            </a:xfrm>
            <a:prstGeom prst="rect">
              <a:avLst/>
            </a:prstGeom>
          </p:spPr>
          <p:txBody>
            <a:bodyPr lIns="0" tIns="0" rIns="0" bIns="0" rtlCol="0" anchor="t">
              <a:spAutoFit/>
            </a:bodyPr>
            <a:lstStyle/>
            <a:p>
              <a:pPr>
                <a:lnSpc>
                  <a:spcPts val="3459"/>
                </a:lnSpc>
              </a:pPr>
              <a:r>
                <a:rPr lang="en-US" sz="2883" spc="288">
                  <a:solidFill>
                    <a:srgbClr val="243327"/>
                  </a:solidFill>
                  <a:latin typeface="Raleway Italics"/>
                </a:rPr>
                <a:t>OUR APP WOULD BE A GAME CHANGER IN FIELD</a:t>
              </a:r>
            </a:p>
            <a:p>
              <a:pPr>
                <a:lnSpc>
                  <a:spcPts val="3459"/>
                </a:lnSpc>
              </a:pPr>
              <a:r>
                <a:rPr lang="en-US" sz="2883" spc="288">
                  <a:solidFill>
                    <a:srgbClr val="243327"/>
                  </a:solidFill>
                  <a:latin typeface="Raleway Italics"/>
                </a:rPr>
                <a:t>OF FARMING .</a:t>
              </a:r>
            </a:p>
          </p:txBody>
        </p:sp>
        <p:sp>
          <p:nvSpPr>
            <p:cNvPr id="4" name="TextBox 4"/>
            <p:cNvSpPr txBox="1"/>
            <p:nvPr/>
          </p:nvSpPr>
          <p:spPr>
            <a:xfrm>
              <a:off x="0" y="4599346"/>
              <a:ext cx="10299011" cy="1747402"/>
            </a:xfrm>
            <a:prstGeom prst="rect">
              <a:avLst/>
            </a:prstGeom>
          </p:spPr>
          <p:txBody>
            <a:bodyPr lIns="0" tIns="0" rIns="0" bIns="0" rtlCol="0" anchor="t">
              <a:spAutoFit/>
            </a:bodyPr>
            <a:lstStyle/>
            <a:p>
              <a:pPr>
                <a:lnSpc>
                  <a:spcPts val="3459"/>
                </a:lnSpc>
              </a:pPr>
              <a:r>
                <a:rPr lang="en-US" sz="2883" spc="288" dirty="0">
                  <a:solidFill>
                    <a:srgbClr val="243327"/>
                  </a:solidFill>
                  <a:latin typeface="Raleway Italics"/>
                </a:rPr>
                <a:t>•HEALTH OF PLANT</a:t>
              </a:r>
            </a:p>
            <a:p>
              <a:pPr>
                <a:lnSpc>
                  <a:spcPts val="3459"/>
                </a:lnSpc>
              </a:pPr>
              <a:r>
                <a:rPr lang="en-US" sz="1520" spc="152" dirty="0">
                  <a:solidFill>
                    <a:srgbClr val="243327"/>
                  </a:solidFill>
                  <a:latin typeface="Arimo"/>
                </a:rPr>
                <a:t>•</a:t>
              </a:r>
              <a:r>
                <a:rPr lang="en-US" sz="2880" spc="152" dirty="0">
                  <a:solidFill>
                    <a:srgbClr val="243327"/>
                  </a:solidFill>
                  <a:latin typeface="Raleway Italics"/>
                </a:rPr>
                <a:t>If any disease then </a:t>
              </a:r>
              <a:r>
                <a:rPr lang="en-US" sz="2880" spc="152" dirty="0" err="1">
                  <a:solidFill>
                    <a:srgbClr val="243327"/>
                  </a:solidFill>
                  <a:latin typeface="Raleway Italics"/>
                </a:rPr>
                <a:t>whats</a:t>
              </a:r>
              <a:r>
                <a:rPr lang="en-US" sz="2880" spc="152" dirty="0">
                  <a:solidFill>
                    <a:srgbClr val="243327"/>
                  </a:solidFill>
                  <a:latin typeface="Raleway Italics"/>
                </a:rPr>
                <a:t> it</a:t>
              </a:r>
            </a:p>
            <a:p>
              <a:pPr>
                <a:lnSpc>
                  <a:spcPts val="3459"/>
                </a:lnSpc>
              </a:pPr>
              <a:r>
                <a:rPr lang="en-US" sz="2880" spc="152" dirty="0">
                  <a:solidFill>
                    <a:srgbClr val="243327"/>
                  </a:solidFill>
                  <a:latin typeface="Raleway Italics"/>
                </a:rPr>
                <a:t>•How to cure that disease</a:t>
              </a:r>
            </a:p>
          </p:txBody>
        </p:sp>
        <p:sp>
          <p:nvSpPr>
            <p:cNvPr id="5" name="TextBox 5"/>
            <p:cNvSpPr txBox="1"/>
            <p:nvPr/>
          </p:nvSpPr>
          <p:spPr>
            <a:xfrm>
              <a:off x="0" y="2329583"/>
              <a:ext cx="10299011" cy="1587763"/>
            </a:xfrm>
            <a:prstGeom prst="rect">
              <a:avLst/>
            </a:prstGeom>
          </p:spPr>
          <p:txBody>
            <a:bodyPr lIns="0" tIns="0" rIns="0" bIns="0" rtlCol="0" anchor="t">
              <a:spAutoFit/>
            </a:bodyPr>
            <a:lstStyle/>
            <a:p>
              <a:pPr>
                <a:lnSpc>
                  <a:spcPts val="4865"/>
                </a:lnSpc>
              </a:pPr>
              <a:r>
                <a:rPr lang="en-US" sz="3243">
                  <a:solidFill>
                    <a:srgbClr val="243327"/>
                  </a:solidFill>
                  <a:latin typeface="Raleway"/>
                </a:rPr>
                <a:t>Any person who is just new in it</a:t>
              </a:r>
            </a:p>
            <a:p>
              <a:pPr>
                <a:lnSpc>
                  <a:spcPts val="4865"/>
                </a:lnSpc>
              </a:pPr>
              <a:r>
                <a:rPr lang="en-US" sz="3243">
                  <a:solidFill>
                    <a:srgbClr val="243327"/>
                  </a:solidFill>
                  <a:latin typeface="Arimo"/>
                </a:rPr>
                <a:t>can tell</a:t>
              </a:r>
            </a:p>
          </p:txBody>
        </p:sp>
        <p:sp>
          <p:nvSpPr>
            <p:cNvPr id="6" name="AutoShape 6"/>
            <p:cNvSpPr/>
            <p:nvPr/>
          </p:nvSpPr>
          <p:spPr>
            <a:xfrm>
              <a:off x="0" y="1976646"/>
              <a:ext cx="1373137" cy="114428"/>
            </a:xfrm>
            <a:prstGeom prst="rect">
              <a:avLst/>
            </a:prstGeom>
            <a:solidFill>
              <a:srgbClr val="6A9237"/>
            </a:solidFill>
          </p:spPr>
        </p:sp>
        <p:sp>
          <p:nvSpPr>
            <p:cNvPr id="7" name="AutoShape 7"/>
            <p:cNvSpPr/>
            <p:nvPr/>
          </p:nvSpPr>
          <p:spPr>
            <a:xfrm>
              <a:off x="0" y="6580561"/>
              <a:ext cx="1373137" cy="114428"/>
            </a:xfrm>
            <a:prstGeom prst="rect">
              <a:avLst/>
            </a:prstGeom>
            <a:solidFill>
              <a:srgbClr val="6A9237"/>
            </a:solidFill>
          </p:spPr>
        </p:sp>
      </p:grpSp>
      <p:sp>
        <p:nvSpPr>
          <p:cNvPr id="8" name="AutoShape 8"/>
          <p:cNvSpPr/>
          <p:nvPr/>
        </p:nvSpPr>
        <p:spPr>
          <a:xfrm>
            <a:off x="-209550" y="1463725"/>
            <a:ext cx="4402826" cy="8229600"/>
          </a:xfrm>
          <a:prstGeom prst="rect">
            <a:avLst/>
          </a:prstGeom>
          <a:solidFill>
            <a:srgbClr val="6A9237">
              <a:alpha val="84705"/>
            </a:srgbClr>
          </a:solidFill>
        </p:spPr>
      </p:sp>
      <p:pic>
        <p:nvPicPr>
          <p:cNvPr id="9" name="Picture 9"/>
          <p:cNvPicPr>
            <a:picLocks noChangeAspect="1"/>
          </p:cNvPicPr>
          <p:nvPr/>
        </p:nvPicPr>
        <p:blipFill>
          <a:blip r:embed="rId3"/>
          <a:srcRect/>
          <a:stretch>
            <a:fillRect/>
          </a:stretch>
        </p:blipFill>
        <p:spPr>
          <a:xfrm>
            <a:off x="0" y="2011259"/>
            <a:ext cx="4160338" cy="7247041"/>
          </a:xfrm>
          <a:prstGeom prst="rect">
            <a:avLst/>
          </a:prstGeom>
        </p:spPr>
      </p:pic>
      <p:pic>
        <p:nvPicPr>
          <p:cNvPr id="10" name="Picture 10"/>
          <p:cNvPicPr>
            <a:picLocks noChangeAspect="1"/>
          </p:cNvPicPr>
          <p:nvPr/>
        </p:nvPicPr>
        <p:blipFill>
          <a:blip r:embed="rId4"/>
          <a:srcRect t="1812" b="1812"/>
          <a:stretch>
            <a:fillRect/>
          </a:stretch>
        </p:blipFill>
        <p:spPr>
          <a:xfrm>
            <a:off x="4396935" y="7023848"/>
            <a:ext cx="7060035" cy="2941372"/>
          </a:xfrm>
          <a:prstGeom prst="rect">
            <a:avLst/>
          </a:prstGeom>
        </p:spPr>
      </p:pic>
      <p:grpSp>
        <p:nvGrpSpPr>
          <p:cNvPr id="11" name="Group 11"/>
          <p:cNvGrpSpPr/>
          <p:nvPr/>
        </p:nvGrpSpPr>
        <p:grpSpPr>
          <a:xfrm>
            <a:off x="11942066" y="2726196"/>
            <a:ext cx="5613970" cy="6414996"/>
            <a:chOff x="0" y="-47625"/>
            <a:chExt cx="7485293" cy="8553328"/>
          </a:xfrm>
        </p:grpSpPr>
        <p:sp>
          <p:nvSpPr>
            <p:cNvPr id="12" name="TextBox 12"/>
            <p:cNvSpPr txBox="1"/>
            <p:nvPr/>
          </p:nvSpPr>
          <p:spPr>
            <a:xfrm>
              <a:off x="0" y="-47625"/>
              <a:ext cx="7485293" cy="2154436"/>
            </a:xfrm>
            <a:prstGeom prst="rect">
              <a:avLst/>
            </a:prstGeom>
          </p:spPr>
          <p:txBody>
            <a:bodyPr lIns="0" tIns="0" rIns="0" bIns="0" rtlCol="0" anchor="t">
              <a:spAutoFit/>
            </a:bodyPr>
            <a:lstStyle/>
            <a:p>
              <a:pPr>
                <a:lnSpc>
                  <a:spcPts val="6337"/>
                </a:lnSpc>
              </a:pPr>
              <a:r>
                <a:rPr lang="en-US" sz="4875" dirty="0">
                  <a:solidFill>
                    <a:srgbClr val="243327"/>
                  </a:solidFill>
                  <a:latin typeface="League Spartan"/>
                </a:rPr>
                <a:t>SOUNDS DIFFICULT !</a:t>
              </a:r>
              <a:endParaRPr lang="en-US" sz="4800" dirty="0">
                <a:solidFill>
                  <a:srgbClr val="243327"/>
                </a:solidFill>
                <a:latin typeface="League Spartan" panose="020B0604020202020204" charset="0"/>
              </a:endParaRPr>
            </a:p>
          </p:txBody>
        </p:sp>
        <p:sp>
          <p:nvSpPr>
            <p:cNvPr id="13" name="TextBox 13"/>
            <p:cNvSpPr txBox="1"/>
            <p:nvPr/>
          </p:nvSpPr>
          <p:spPr>
            <a:xfrm>
              <a:off x="0" y="2128999"/>
              <a:ext cx="7485293" cy="6376704"/>
            </a:xfrm>
            <a:prstGeom prst="rect">
              <a:avLst/>
            </a:prstGeom>
          </p:spPr>
          <p:txBody>
            <a:bodyPr lIns="0" tIns="0" rIns="0" bIns="0" rtlCol="0" anchor="t">
              <a:spAutoFit/>
            </a:bodyPr>
            <a:lstStyle/>
            <a:p>
              <a:pPr>
                <a:lnSpc>
                  <a:spcPts val="4725"/>
                </a:lnSpc>
              </a:pPr>
              <a:r>
                <a:rPr lang="en-US" sz="3375" dirty="0">
                  <a:solidFill>
                    <a:srgbClr val="243327"/>
                  </a:solidFill>
                  <a:latin typeface="Sanchez"/>
                </a:rPr>
                <a:t>NO you just have to take out your</a:t>
              </a:r>
            </a:p>
            <a:p>
              <a:pPr>
                <a:lnSpc>
                  <a:spcPts val="4725"/>
                </a:lnSpc>
              </a:pPr>
              <a:r>
                <a:rPr lang="en-US" sz="3200" dirty="0">
                  <a:solidFill>
                    <a:srgbClr val="243327"/>
                  </a:solidFill>
                  <a:latin typeface="Sanchez" panose="020B0604020202020204" charset="0"/>
                </a:rPr>
                <a:t>smartphone and give the photo of the plant and leave all the work on us. By use of</a:t>
              </a:r>
            </a:p>
            <a:p>
              <a:pPr algn="l">
                <a:lnSpc>
                  <a:spcPts val="4725"/>
                </a:lnSpc>
              </a:pPr>
              <a:r>
                <a:rPr lang="en-US" sz="3375" dirty="0">
                  <a:solidFill>
                    <a:srgbClr val="243327"/>
                  </a:solidFill>
                  <a:latin typeface="Sanchez"/>
                </a:rPr>
                <a:t>Artificial Neural Network (ANN) -- Convolutional Neural Network</a:t>
              </a:r>
            </a:p>
          </p:txBody>
        </p:sp>
      </p:grpSp>
      <p:sp>
        <p:nvSpPr>
          <p:cNvPr id="14" name="TextBox 14"/>
          <p:cNvSpPr txBox="1"/>
          <p:nvPr/>
        </p:nvSpPr>
        <p:spPr>
          <a:xfrm>
            <a:off x="1838325" y="428538"/>
            <a:ext cx="15314369" cy="856059"/>
          </a:xfrm>
          <a:prstGeom prst="rect">
            <a:avLst/>
          </a:prstGeom>
        </p:spPr>
        <p:txBody>
          <a:bodyPr lIns="0" tIns="0" rIns="0" bIns="0" rtlCol="0" anchor="t">
            <a:spAutoFit/>
          </a:bodyPr>
          <a:lstStyle/>
          <a:p>
            <a:pPr algn="ctr">
              <a:lnSpc>
                <a:spcPts val="6720"/>
              </a:lnSpc>
            </a:pPr>
            <a:r>
              <a:rPr lang="en-US" sz="5600" spc="280">
                <a:solidFill>
                  <a:srgbClr val="243327"/>
                </a:solidFill>
                <a:latin typeface="Raleway Bold Italics"/>
              </a:rPr>
              <a:t>PROPOSED WORK AND METHODOLOGY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EFEA"/>
        </a:solidFill>
        <a:effectLst/>
      </p:bgPr>
    </p:bg>
    <p:spTree>
      <p:nvGrpSpPr>
        <p:cNvPr id="1" name=""/>
        <p:cNvGrpSpPr/>
        <p:nvPr/>
      </p:nvGrpSpPr>
      <p:grpSpPr>
        <a:xfrm>
          <a:off x="0" y="0"/>
          <a:ext cx="0" cy="0"/>
          <a:chOff x="0" y="0"/>
          <a:chExt cx="0" cy="0"/>
        </a:xfrm>
      </p:grpSpPr>
      <p:sp>
        <p:nvSpPr>
          <p:cNvPr id="2" name="AutoShape 2"/>
          <p:cNvSpPr/>
          <p:nvPr/>
        </p:nvSpPr>
        <p:spPr>
          <a:xfrm>
            <a:off x="-209550" y="1028700"/>
            <a:ext cx="6096000" cy="8229600"/>
          </a:xfrm>
          <a:prstGeom prst="rect">
            <a:avLst/>
          </a:prstGeom>
          <a:solidFill>
            <a:srgbClr val="88A286">
              <a:alpha val="84705"/>
            </a:srgbClr>
          </a:solidFill>
        </p:spPr>
      </p:sp>
      <p:sp>
        <p:nvSpPr>
          <p:cNvPr id="3" name="TextBox 3"/>
          <p:cNvSpPr txBox="1"/>
          <p:nvPr/>
        </p:nvSpPr>
        <p:spPr>
          <a:xfrm rot="-5400000">
            <a:off x="-585986" y="4292204"/>
            <a:ext cx="7048896" cy="1702594"/>
          </a:xfrm>
          <a:prstGeom prst="rect">
            <a:avLst/>
          </a:prstGeom>
        </p:spPr>
        <p:txBody>
          <a:bodyPr lIns="0" tIns="0" rIns="0" bIns="0" rtlCol="0" anchor="t">
            <a:spAutoFit/>
          </a:bodyPr>
          <a:lstStyle/>
          <a:p>
            <a:pPr algn="ctr">
              <a:lnSpc>
                <a:spcPts val="6720"/>
              </a:lnSpc>
            </a:pPr>
            <a:r>
              <a:rPr lang="en-US" sz="5600" spc="280">
                <a:solidFill>
                  <a:srgbClr val="EEEFEA"/>
                </a:solidFill>
                <a:latin typeface="Raleway Bold Italics"/>
              </a:rPr>
              <a:t>NOVELTY OF THE PROJECT</a:t>
            </a:r>
          </a:p>
        </p:txBody>
      </p:sp>
      <p:grpSp>
        <p:nvGrpSpPr>
          <p:cNvPr id="4" name="Group 4"/>
          <p:cNvGrpSpPr/>
          <p:nvPr/>
        </p:nvGrpSpPr>
        <p:grpSpPr>
          <a:xfrm>
            <a:off x="6959584" y="1021556"/>
            <a:ext cx="9877457" cy="12000028"/>
            <a:chOff x="0" y="-9525"/>
            <a:chExt cx="13169942" cy="16000037"/>
          </a:xfrm>
        </p:grpSpPr>
        <p:sp>
          <p:nvSpPr>
            <p:cNvPr id="5" name="TextBox 5"/>
            <p:cNvSpPr txBox="1"/>
            <p:nvPr/>
          </p:nvSpPr>
          <p:spPr>
            <a:xfrm>
              <a:off x="0" y="-9525"/>
              <a:ext cx="13169942" cy="1623797"/>
            </a:xfrm>
            <a:prstGeom prst="rect">
              <a:avLst/>
            </a:prstGeom>
          </p:spPr>
          <p:txBody>
            <a:bodyPr lIns="0" tIns="0" rIns="0" bIns="0" rtlCol="0" anchor="t">
              <a:spAutoFit/>
            </a:bodyPr>
            <a:lstStyle/>
            <a:p>
              <a:pPr>
                <a:lnSpc>
                  <a:spcPts val="4820"/>
                </a:lnSpc>
              </a:pPr>
              <a:r>
                <a:rPr lang="en-US" sz="4017" spc="401">
                  <a:solidFill>
                    <a:srgbClr val="243327"/>
                  </a:solidFill>
                  <a:latin typeface="Raleway Italics"/>
                </a:rPr>
                <a:t>FIRST OF ITS KIND IN THE MARKET</a:t>
              </a:r>
            </a:p>
          </p:txBody>
        </p:sp>
        <p:sp>
          <p:nvSpPr>
            <p:cNvPr id="6" name="TextBox 6"/>
            <p:cNvSpPr txBox="1"/>
            <p:nvPr/>
          </p:nvSpPr>
          <p:spPr>
            <a:xfrm>
              <a:off x="0" y="2479915"/>
              <a:ext cx="13169942" cy="7109896"/>
            </a:xfrm>
            <a:prstGeom prst="rect">
              <a:avLst/>
            </a:prstGeom>
          </p:spPr>
          <p:txBody>
            <a:bodyPr lIns="0" tIns="0" rIns="0" bIns="0" rtlCol="0" anchor="t">
              <a:spAutoFit/>
            </a:bodyPr>
            <a:lstStyle/>
            <a:p>
              <a:pPr>
                <a:lnSpc>
                  <a:spcPts val="5272"/>
                </a:lnSpc>
              </a:pPr>
              <a:r>
                <a:rPr lang="en-US" sz="3515" dirty="0">
                  <a:solidFill>
                    <a:srgbClr val="243327"/>
                  </a:solidFill>
                  <a:latin typeface="Raleway"/>
                </a:rPr>
                <a:t>This App is for checking the health status of plants.</a:t>
              </a:r>
            </a:p>
            <a:p>
              <a:pPr>
                <a:lnSpc>
                  <a:spcPts val="5272"/>
                </a:lnSpc>
              </a:pPr>
              <a:r>
                <a:rPr lang="en-US" sz="3515" dirty="0">
                  <a:solidFill>
                    <a:srgbClr val="243327"/>
                  </a:solidFill>
                  <a:latin typeface="Raleway"/>
                </a:rPr>
                <a:t>All you need is to scan the single leaf of the plant by using the camera of your smartphone.</a:t>
              </a:r>
            </a:p>
            <a:p>
              <a:pPr>
                <a:lnSpc>
                  <a:spcPts val="5272"/>
                </a:lnSpc>
              </a:pPr>
              <a:r>
                <a:rPr lang="en-US" sz="3515" dirty="0">
                  <a:solidFill>
                    <a:srgbClr val="243327"/>
                  </a:solidFill>
                  <a:latin typeface="Raleway"/>
                </a:rPr>
                <a:t>And it will tell you about the disease the plant is suffering ( if any) and</a:t>
              </a:r>
            </a:p>
            <a:p>
              <a:pPr>
                <a:lnSpc>
                  <a:spcPts val="5272"/>
                </a:lnSpc>
              </a:pPr>
              <a:r>
                <a:rPr lang="en-US" sz="3520" dirty="0">
                  <a:solidFill>
                    <a:srgbClr val="243327"/>
                  </a:solidFill>
                  <a:latin typeface="Raleway" panose="020B0503030101060003" pitchFamily="34" charset="0"/>
                </a:rPr>
                <a:t>what are the requirements of fertilizers , pesticides and manures that the plant need.</a:t>
              </a:r>
            </a:p>
          </p:txBody>
        </p:sp>
        <p:sp>
          <p:nvSpPr>
            <p:cNvPr id="7" name="AutoShape 7"/>
            <p:cNvSpPr/>
            <p:nvPr/>
          </p:nvSpPr>
          <p:spPr>
            <a:xfrm>
              <a:off x="0" y="1946952"/>
              <a:ext cx="1913211" cy="159434"/>
            </a:xfrm>
            <a:prstGeom prst="rect">
              <a:avLst/>
            </a:prstGeom>
            <a:solidFill>
              <a:srgbClr val="88A286"/>
            </a:solidFill>
          </p:spPr>
        </p:sp>
        <p:sp>
          <p:nvSpPr>
            <p:cNvPr id="8" name="AutoShape 8"/>
            <p:cNvSpPr/>
            <p:nvPr/>
          </p:nvSpPr>
          <p:spPr>
            <a:xfrm>
              <a:off x="0" y="11533597"/>
              <a:ext cx="1913211" cy="159434"/>
            </a:xfrm>
            <a:prstGeom prst="rect">
              <a:avLst/>
            </a:prstGeom>
            <a:solidFill>
              <a:srgbClr val="88A286"/>
            </a:solidFill>
          </p:spPr>
        </p:sp>
        <p:sp>
          <p:nvSpPr>
            <p:cNvPr id="9" name="AutoShape 9"/>
            <p:cNvSpPr/>
            <p:nvPr/>
          </p:nvSpPr>
          <p:spPr>
            <a:xfrm>
              <a:off x="0" y="15831078"/>
              <a:ext cx="1913211" cy="159434"/>
            </a:xfrm>
            <a:prstGeom prst="rect">
              <a:avLst/>
            </a:prstGeom>
            <a:solidFill>
              <a:srgbClr val="88A286"/>
            </a:solid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43327"/>
        </a:solidFill>
        <a:effectLst/>
      </p:bgPr>
    </p:bg>
    <p:spTree>
      <p:nvGrpSpPr>
        <p:cNvPr id="1" name=""/>
        <p:cNvGrpSpPr/>
        <p:nvPr/>
      </p:nvGrpSpPr>
      <p:grpSpPr>
        <a:xfrm>
          <a:off x="0" y="0"/>
          <a:ext cx="0" cy="0"/>
          <a:chOff x="0" y="0"/>
          <a:chExt cx="0" cy="0"/>
        </a:xfrm>
      </p:grpSpPr>
      <p:sp>
        <p:nvSpPr>
          <p:cNvPr id="2" name="AutoShape 2"/>
          <p:cNvSpPr/>
          <p:nvPr/>
        </p:nvSpPr>
        <p:spPr>
          <a:xfrm>
            <a:off x="-189187" y="-171450"/>
            <a:ext cx="11509318" cy="10629900"/>
          </a:xfrm>
          <a:prstGeom prst="rect">
            <a:avLst/>
          </a:prstGeom>
          <a:solidFill>
            <a:srgbClr val="88A286">
              <a:alpha val="84705"/>
            </a:srgbClr>
          </a:solidFill>
        </p:spPr>
      </p:sp>
      <p:grpSp>
        <p:nvGrpSpPr>
          <p:cNvPr id="3" name="Group 3"/>
          <p:cNvGrpSpPr/>
          <p:nvPr/>
        </p:nvGrpSpPr>
        <p:grpSpPr>
          <a:xfrm>
            <a:off x="11850980" y="5504731"/>
            <a:ext cx="6246245" cy="3080292"/>
            <a:chOff x="0" y="0"/>
            <a:chExt cx="8328327" cy="4107056"/>
          </a:xfrm>
        </p:grpSpPr>
        <p:sp>
          <p:nvSpPr>
            <p:cNvPr id="4" name="TextBox 4"/>
            <p:cNvSpPr txBox="1"/>
            <p:nvPr/>
          </p:nvSpPr>
          <p:spPr>
            <a:xfrm>
              <a:off x="0" y="849030"/>
              <a:ext cx="8328327" cy="3258026"/>
            </a:xfrm>
            <a:prstGeom prst="rect">
              <a:avLst/>
            </a:prstGeom>
          </p:spPr>
          <p:txBody>
            <a:bodyPr lIns="0" tIns="0" rIns="0" bIns="0" rtlCol="0" anchor="t">
              <a:spAutoFit/>
            </a:bodyPr>
            <a:lstStyle/>
            <a:p>
              <a:pPr>
                <a:lnSpc>
                  <a:spcPts val="4917"/>
                </a:lnSpc>
              </a:pPr>
              <a:r>
                <a:rPr lang="en-US" sz="3278" dirty="0">
                  <a:solidFill>
                    <a:srgbClr val="EEEFEA"/>
                  </a:solidFill>
                  <a:latin typeface="Raleway"/>
                </a:rPr>
                <a:t>The image will be processed in different stages By using the concept of deep learning using </a:t>
              </a:r>
              <a:r>
                <a:rPr lang="en-US" sz="3278" dirty="0" err="1">
                  <a:solidFill>
                    <a:srgbClr val="EEEFEA"/>
                  </a:solidFill>
                  <a:latin typeface="Raleway"/>
                </a:rPr>
                <a:t>tensorflow</a:t>
              </a:r>
              <a:r>
                <a:rPr lang="en-US" sz="3278" dirty="0">
                  <a:solidFill>
                    <a:srgbClr val="EEEFEA"/>
                  </a:solidFill>
                  <a:latin typeface="Raleway"/>
                </a:rPr>
                <a:t> and </a:t>
              </a:r>
              <a:r>
                <a:rPr lang="en-US" sz="3278" dirty="0" err="1">
                  <a:solidFill>
                    <a:srgbClr val="EEEFEA"/>
                  </a:solidFill>
                  <a:latin typeface="Raleway"/>
                </a:rPr>
                <a:t>keras</a:t>
              </a:r>
              <a:r>
                <a:rPr lang="en-US" sz="3278" dirty="0">
                  <a:solidFill>
                    <a:srgbClr val="EEEFEA"/>
                  </a:solidFill>
                  <a:latin typeface="Raleway"/>
                </a:rPr>
                <a:t>.</a:t>
              </a:r>
            </a:p>
          </p:txBody>
        </p:sp>
        <p:sp>
          <p:nvSpPr>
            <p:cNvPr id="5" name="AutoShape 5"/>
            <p:cNvSpPr/>
            <p:nvPr/>
          </p:nvSpPr>
          <p:spPr>
            <a:xfrm>
              <a:off x="0" y="0"/>
              <a:ext cx="1665550" cy="138796"/>
            </a:xfrm>
            <a:prstGeom prst="rect">
              <a:avLst/>
            </a:prstGeom>
            <a:solidFill>
              <a:srgbClr val="88A286"/>
            </a:solidFill>
          </p:spPr>
        </p:sp>
      </p:grpSp>
      <p:pic>
        <p:nvPicPr>
          <p:cNvPr id="6" name="Picture 6"/>
          <p:cNvPicPr>
            <a:picLocks noChangeAspect="1"/>
          </p:cNvPicPr>
          <p:nvPr/>
        </p:nvPicPr>
        <p:blipFill>
          <a:blip r:embed="rId2"/>
          <a:srcRect/>
          <a:stretch>
            <a:fillRect/>
          </a:stretch>
        </p:blipFill>
        <p:spPr>
          <a:xfrm>
            <a:off x="18872" y="25590"/>
            <a:ext cx="11301259" cy="5438731"/>
          </a:xfrm>
          <a:prstGeom prst="rect">
            <a:avLst/>
          </a:prstGeom>
        </p:spPr>
      </p:pic>
      <p:pic>
        <p:nvPicPr>
          <p:cNvPr id="7" name="Picture 7"/>
          <p:cNvPicPr>
            <a:picLocks noChangeAspect="1"/>
          </p:cNvPicPr>
          <p:nvPr/>
        </p:nvPicPr>
        <p:blipFill>
          <a:blip r:embed="rId3"/>
          <a:srcRect b="3461"/>
          <a:stretch>
            <a:fillRect/>
          </a:stretch>
        </p:blipFill>
        <p:spPr>
          <a:xfrm>
            <a:off x="18872" y="5504731"/>
            <a:ext cx="11301259" cy="4782269"/>
          </a:xfrm>
          <a:prstGeom prst="rect">
            <a:avLst/>
          </a:prstGeom>
        </p:spPr>
      </p:pic>
      <p:grpSp>
        <p:nvGrpSpPr>
          <p:cNvPr id="8" name="Group 8"/>
          <p:cNvGrpSpPr/>
          <p:nvPr/>
        </p:nvGrpSpPr>
        <p:grpSpPr>
          <a:xfrm>
            <a:off x="11850980" y="1431222"/>
            <a:ext cx="5613970" cy="3138370"/>
            <a:chOff x="0" y="0"/>
            <a:chExt cx="7485293" cy="4184494"/>
          </a:xfrm>
        </p:grpSpPr>
        <p:sp>
          <p:nvSpPr>
            <p:cNvPr id="9" name="TextBox 9"/>
            <p:cNvSpPr txBox="1"/>
            <p:nvPr/>
          </p:nvSpPr>
          <p:spPr>
            <a:xfrm>
              <a:off x="0" y="-47625"/>
              <a:ext cx="7485293" cy="1031875"/>
            </a:xfrm>
            <a:prstGeom prst="rect">
              <a:avLst/>
            </a:prstGeom>
          </p:spPr>
          <p:txBody>
            <a:bodyPr lIns="0" tIns="0" rIns="0" bIns="0" rtlCol="0" anchor="t">
              <a:spAutoFit/>
            </a:bodyPr>
            <a:lstStyle/>
            <a:p>
              <a:pPr algn="l">
                <a:lnSpc>
                  <a:spcPts val="6337"/>
                </a:lnSpc>
              </a:pPr>
              <a:r>
                <a:rPr lang="en-US" sz="4875">
                  <a:solidFill>
                    <a:srgbClr val="EEEFEA"/>
                  </a:solidFill>
                  <a:latin typeface="League Spartan"/>
                </a:rPr>
                <a:t>LARGE DATASET</a:t>
              </a:r>
            </a:p>
          </p:txBody>
        </p:sp>
        <p:sp>
          <p:nvSpPr>
            <p:cNvPr id="10" name="TextBox 10"/>
            <p:cNvSpPr txBox="1"/>
            <p:nvPr/>
          </p:nvSpPr>
          <p:spPr>
            <a:xfrm>
              <a:off x="0" y="1062199"/>
              <a:ext cx="7485293" cy="3122295"/>
            </a:xfrm>
            <a:prstGeom prst="rect">
              <a:avLst/>
            </a:prstGeom>
          </p:spPr>
          <p:txBody>
            <a:bodyPr lIns="0" tIns="0" rIns="0" bIns="0" rtlCol="0" anchor="t">
              <a:spAutoFit/>
            </a:bodyPr>
            <a:lstStyle/>
            <a:p>
              <a:pPr algn="l">
                <a:lnSpc>
                  <a:spcPts val="4725"/>
                </a:lnSpc>
              </a:pPr>
              <a:r>
                <a:rPr lang="en-US" sz="3375">
                  <a:solidFill>
                    <a:srgbClr val="EEEFEA"/>
                  </a:solidFill>
                  <a:latin typeface="Sanchez"/>
                </a:rPr>
                <a:t>Using a large dataset to provide better results with great accuracy and precision.</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FEA"/>
        </a:solidFill>
        <a:effectLst/>
      </p:bgPr>
    </p:bg>
    <p:spTree>
      <p:nvGrpSpPr>
        <p:cNvPr id="1" name=""/>
        <p:cNvGrpSpPr/>
        <p:nvPr/>
      </p:nvGrpSpPr>
      <p:grpSpPr>
        <a:xfrm>
          <a:off x="0" y="0"/>
          <a:ext cx="0" cy="0"/>
          <a:chOff x="0" y="0"/>
          <a:chExt cx="0" cy="0"/>
        </a:xfrm>
      </p:grpSpPr>
      <p:sp>
        <p:nvSpPr>
          <p:cNvPr id="2" name="AutoShape 2"/>
          <p:cNvSpPr/>
          <p:nvPr/>
        </p:nvSpPr>
        <p:spPr>
          <a:xfrm>
            <a:off x="-183960" y="1028700"/>
            <a:ext cx="6096000" cy="8229600"/>
          </a:xfrm>
          <a:prstGeom prst="rect">
            <a:avLst/>
          </a:prstGeom>
          <a:solidFill>
            <a:srgbClr val="88A286">
              <a:alpha val="84705"/>
            </a:srgbClr>
          </a:solidFill>
        </p:spPr>
      </p:sp>
      <p:sp>
        <p:nvSpPr>
          <p:cNvPr id="3" name="TextBox 3"/>
          <p:cNvSpPr txBox="1"/>
          <p:nvPr/>
        </p:nvSpPr>
        <p:spPr>
          <a:xfrm rot="-5400000">
            <a:off x="-617548" y="4292204"/>
            <a:ext cx="6953650" cy="1702594"/>
          </a:xfrm>
          <a:prstGeom prst="rect">
            <a:avLst/>
          </a:prstGeom>
        </p:spPr>
        <p:txBody>
          <a:bodyPr lIns="0" tIns="0" rIns="0" bIns="0" rtlCol="0" anchor="t">
            <a:spAutoFit/>
          </a:bodyPr>
          <a:lstStyle/>
          <a:p>
            <a:pPr algn="ctr">
              <a:lnSpc>
                <a:spcPts val="6720"/>
              </a:lnSpc>
            </a:pPr>
            <a:r>
              <a:rPr lang="en-US" sz="5600">
                <a:solidFill>
                  <a:srgbClr val="EEEFEA"/>
                </a:solidFill>
                <a:latin typeface="Raleway Bold Italics"/>
              </a:rPr>
              <a:t>Benefits and real time usage</a:t>
            </a:r>
          </a:p>
        </p:txBody>
      </p:sp>
      <p:grpSp>
        <p:nvGrpSpPr>
          <p:cNvPr id="4" name="Group 4"/>
          <p:cNvGrpSpPr/>
          <p:nvPr/>
        </p:nvGrpSpPr>
        <p:grpSpPr>
          <a:xfrm>
            <a:off x="7460539" y="1028700"/>
            <a:ext cx="353207" cy="35320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8A286">
                <a:alpha val="84705"/>
              </a:srgbClr>
            </a:solidFill>
          </p:spPr>
        </p:sp>
      </p:grpSp>
      <p:grpSp>
        <p:nvGrpSpPr>
          <p:cNvPr id="6" name="Group 6"/>
          <p:cNvGrpSpPr/>
          <p:nvPr/>
        </p:nvGrpSpPr>
        <p:grpSpPr>
          <a:xfrm>
            <a:off x="8197592" y="858698"/>
            <a:ext cx="9417610" cy="8963946"/>
            <a:chOff x="0" y="0"/>
            <a:chExt cx="12556813" cy="11951928"/>
          </a:xfrm>
        </p:grpSpPr>
        <p:sp>
          <p:nvSpPr>
            <p:cNvPr id="7" name="TextBox 7"/>
            <p:cNvSpPr txBox="1"/>
            <p:nvPr/>
          </p:nvSpPr>
          <p:spPr>
            <a:xfrm>
              <a:off x="0" y="-9525"/>
              <a:ext cx="12556813" cy="2027482"/>
            </a:xfrm>
            <a:prstGeom prst="rect">
              <a:avLst/>
            </a:prstGeom>
          </p:spPr>
          <p:txBody>
            <a:bodyPr lIns="0" tIns="0" rIns="0" bIns="0" rtlCol="0" anchor="t">
              <a:spAutoFit/>
            </a:bodyPr>
            <a:lstStyle/>
            <a:p>
              <a:pPr>
                <a:lnSpc>
                  <a:spcPts val="6032"/>
                </a:lnSpc>
              </a:pPr>
              <a:r>
                <a:rPr lang="en-US" sz="5027" spc="-50">
                  <a:solidFill>
                    <a:srgbClr val="88A286"/>
                  </a:solidFill>
                  <a:latin typeface="Raleway Bold"/>
                </a:rPr>
                <a:t>Benefits and implementation of  our App</a:t>
              </a:r>
            </a:p>
          </p:txBody>
        </p:sp>
        <p:sp>
          <p:nvSpPr>
            <p:cNvPr id="8" name="TextBox 8"/>
            <p:cNvSpPr txBox="1"/>
            <p:nvPr/>
          </p:nvSpPr>
          <p:spPr>
            <a:xfrm>
              <a:off x="0" y="2236255"/>
              <a:ext cx="12556813" cy="9715673"/>
            </a:xfrm>
            <a:prstGeom prst="rect">
              <a:avLst/>
            </a:prstGeom>
          </p:spPr>
          <p:txBody>
            <a:bodyPr lIns="0" tIns="0" rIns="0" bIns="0" rtlCol="0" anchor="t">
              <a:spAutoFit/>
            </a:bodyPr>
            <a:lstStyle/>
            <a:p>
              <a:pPr>
                <a:lnSpc>
                  <a:spcPts val="4488"/>
                </a:lnSpc>
              </a:pPr>
              <a:r>
                <a:rPr lang="en-US" sz="2992">
                  <a:solidFill>
                    <a:srgbClr val="243327"/>
                  </a:solidFill>
                  <a:latin typeface="Raleway"/>
                </a:rPr>
                <a:t>By using ML model through our app it will be</a:t>
              </a:r>
            </a:p>
            <a:p>
              <a:pPr>
                <a:lnSpc>
                  <a:spcPts val="4488"/>
                </a:lnSpc>
              </a:pPr>
              <a:r>
                <a:rPr lang="en-US" sz="2992">
                  <a:solidFill>
                    <a:srgbClr val="243327"/>
                  </a:solidFill>
                  <a:latin typeface="Raleway"/>
                </a:rPr>
                <a:t>working like a software in  which by</a:t>
              </a:r>
            </a:p>
            <a:p>
              <a:pPr>
                <a:lnSpc>
                  <a:spcPts val="4488"/>
                </a:lnSpc>
              </a:pPr>
              <a:r>
                <a:rPr lang="en-US" sz="2992">
                  <a:solidFill>
                    <a:srgbClr val="243327"/>
                  </a:solidFill>
                  <a:latin typeface="Raleway"/>
                </a:rPr>
                <a:t>clicking a photo or scanning through our app </a:t>
              </a:r>
            </a:p>
            <a:p>
              <a:pPr>
                <a:lnSpc>
                  <a:spcPts val="4488"/>
                </a:lnSpc>
              </a:pPr>
              <a:r>
                <a:rPr lang="en-US" sz="2992">
                  <a:solidFill>
                    <a:srgbClr val="243327"/>
                  </a:solidFill>
                  <a:latin typeface="Raleway"/>
                </a:rPr>
                <a:t>,it  will help us to detect the</a:t>
              </a:r>
            </a:p>
            <a:p>
              <a:pPr>
                <a:lnSpc>
                  <a:spcPts val="4488"/>
                </a:lnSpc>
              </a:pPr>
              <a:r>
                <a:rPr lang="en-US" sz="2992">
                  <a:solidFill>
                    <a:srgbClr val="243327"/>
                  </a:solidFill>
                  <a:latin typeface="Raleway"/>
                </a:rPr>
                <a:t> diseases and problems the plant is</a:t>
              </a:r>
            </a:p>
            <a:p>
              <a:pPr>
                <a:lnSpc>
                  <a:spcPts val="4488"/>
                </a:lnSpc>
              </a:pPr>
              <a:r>
                <a:rPr lang="en-US" sz="2992">
                  <a:solidFill>
                    <a:srgbClr val="243327"/>
                  </a:solidFill>
                  <a:latin typeface="Raleway"/>
                </a:rPr>
                <a:t>suffering. The photo will be uploaded to the app server and it will be processed on the cloud and it will return the required information.</a:t>
              </a:r>
            </a:p>
            <a:p>
              <a:pPr>
                <a:lnSpc>
                  <a:spcPts val="4488"/>
                </a:lnSpc>
              </a:pPr>
              <a:r>
                <a:rPr lang="en-US" sz="2992">
                  <a:solidFill>
                    <a:srgbClr val="243327"/>
                  </a:solidFill>
                  <a:latin typeface="Raleway"/>
                </a:rPr>
                <a:t>A farmer can further know about the plant survival , pesticides , manures and fertilizers</a:t>
              </a:r>
            </a:p>
            <a:p>
              <a:pPr>
                <a:lnSpc>
                  <a:spcPts val="4488"/>
                </a:lnSpc>
              </a:pPr>
              <a:r>
                <a:rPr lang="en-US" sz="2992">
                  <a:solidFill>
                    <a:srgbClr val="243327"/>
                  </a:solidFill>
                  <a:latin typeface="Raleway"/>
                </a:rPr>
                <a:t>that should be given to it . </a:t>
              </a:r>
            </a:p>
            <a:p>
              <a:pPr>
                <a:lnSpc>
                  <a:spcPts val="4488"/>
                </a:lnSpc>
              </a:pPr>
              <a:r>
                <a:rPr lang="en-US" sz="2992">
                  <a:solidFill>
                    <a:srgbClr val="243327"/>
                  </a:solidFill>
                  <a:latin typeface="Raleway"/>
                </a:rPr>
                <a:t>it will improve the efficiency and profit margins for farmers.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3327"/>
        </a:solidFill>
        <a:effectLst/>
      </p:bgPr>
    </p:bg>
    <p:spTree>
      <p:nvGrpSpPr>
        <p:cNvPr id="1" name=""/>
        <p:cNvGrpSpPr/>
        <p:nvPr/>
      </p:nvGrpSpPr>
      <p:grpSpPr>
        <a:xfrm>
          <a:off x="0" y="0"/>
          <a:ext cx="0" cy="0"/>
          <a:chOff x="0" y="0"/>
          <a:chExt cx="0" cy="0"/>
        </a:xfrm>
      </p:grpSpPr>
      <p:sp>
        <p:nvSpPr>
          <p:cNvPr id="2" name="AutoShape 2"/>
          <p:cNvSpPr/>
          <p:nvPr/>
        </p:nvSpPr>
        <p:spPr>
          <a:xfrm>
            <a:off x="-209550" y="1028700"/>
            <a:ext cx="4095750" cy="8229600"/>
          </a:xfrm>
          <a:prstGeom prst="rect">
            <a:avLst/>
          </a:prstGeom>
          <a:solidFill>
            <a:srgbClr val="88A286">
              <a:alpha val="84705"/>
            </a:srgbClr>
          </a:solidFill>
        </p:spPr>
      </p:sp>
      <p:grpSp>
        <p:nvGrpSpPr>
          <p:cNvPr id="3" name="Group 3"/>
          <p:cNvGrpSpPr/>
          <p:nvPr/>
        </p:nvGrpSpPr>
        <p:grpSpPr>
          <a:xfrm>
            <a:off x="4099444" y="1161884"/>
            <a:ext cx="4191400" cy="4630734"/>
            <a:chOff x="0" y="0"/>
            <a:chExt cx="5588533" cy="6174312"/>
          </a:xfrm>
        </p:grpSpPr>
        <p:sp>
          <p:nvSpPr>
            <p:cNvPr id="4" name="TextBox 4"/>
            <p:cNvSpPr txBox="1"/>
            <p:nvPr/>
          </p:nvSpPr>
          <p:spPr>
            <a:xfrm>
              <a:off x="0" y="-9525"/>
              <a:ext cx="5588533" cy="652463"/>
            </a:xfrm>
            <a:prstGeom prst="rect">
              <a:avLst/>
            </a:prstGeom>
          </p:spPr>
          <p:txBody>
            <a:bodyPr lIns="0" tIns="0" rIns="0" bIns="0" rtlCol="0" anchor="t">
              <a:spAutoFit/>
            </a:bodyPr>
            <a:lstStyle/>
            <a:p>
              <a:pPr>
                <a:lnSpc>
                  <a:spcPts val="3839"/>
                </a:lnSpc>
              </a:pPr>
              <a:r>
                <a:rPr lang="en-US" sz="3199" spc="319">
                  <a:solidFill>
                    <a:srgbClr val="EEEFEA"/>
                  </a:solidFill>
                  <a:latin typeface="Raleway"/>
                </a:rPr>
                <a:t>LOW ON BUDGET</a:t>
              </a:r>
            </a:p>
          </p:txBody>
        </p:sp>
        <p:sp>
          <p:nvSpPr>
            <p:cNvPr id="5" name="TextBox 5"/>
            <p:cNvSpPr txBox="1"/>
            <p:nvPr/>
          </p:nvSpPr>
          <p:spPr>
            <a:xfrm>
              <a:off x="0" y="1330214"/>
              <a:ext cx="5588533" cy="4844098"/>
            </a:xfrm>
            <a:prstGeom prst="rect">
              <a:avLst/>
            </a:prstGeom>
          </p:spPr>
          <p:txBody>
            <a:bodyPr lIns="0" tIns="0" rIns="0" bIns="0" rtlCol="0" anchor="t">
              <a:spAutoFit/>
            </a:bodyPr>
            <a:lstStyle/>
            <a:p>
              <a:pPr>
                <a:lnSpc>
                  <a:spcPts val="4199"/>
                </a:lnSpc>
              </a:pPr>
              <a:r>
                <a:rPr lang="en-US" sz="2800">
                  <a:solidFill>
                    <a:srgbClr val="EEEFEA"/>
                  </a:solidFill>
                  <a:latin typeface="Raleway"/>
                </a:rPr>
                <a:t>Keeping in mind our target audience, we</a:t>
              </a:r>
            </a:p>
            <a:p>
              <a:pPr>
                <a:lnSpc>
                  <a:spcPts val="4199"/>
                </a:lnSpc>
              </a:pPr>
              <a:r>
                <a:rPr lang="en-US" sz="2800">
                  <a:solidFill>
                    <a:srgbClr val="EEEFEA"/>
                  </a:solidFill>
                  <a:latin typeface="Raleway"/>
                </a:rPr>
                <a:t>are designing this project to work on the least technological smartphone</a:t>
              </a:r>
            </a:p>
            <a:p>
              <a:pPr>
                <a:lnSpc>
                  <a:spcPts val="4200"/>
                </a:lnSpc>
              </a:pPr>
              <a:r>
                <a:rPr lang="en-US" sz="2800">
                  <a:solidFill>
                    <a:srgbClr val="EEEFEA"/>
                  </a:solidFill>
                  <a:latin typeface="Raleway"/>
                </a:rPr>
                <a:t>available.</a:t>
              </a:r>
            </a:p>
          </p:txBody>
        </p:sp>
        <p:sp>
          <p:nvSpPr>
            <p:cNvPr id="6" name="AutoShape 6"/>
            <p:cNvSpPr/>
            <p:nvPr/>
          </p:nvSpPr>
          <p:spPr>
            <a:xfrm>
              <a:off x="0" y="907939"/>
              <a:ext cx="1524000" cy="127000"/>
            </a:xfrm>
            <a:prstGeom prst="rect">
              <a:avLst/>
            </a:prstGeom>
            <a:solidFill>
              <a:srgbClr val="88A286"/>
            </a:solidFill>
          </p:spPr>
        </p:sp>
      </p:grpSp>
      <p:grpSp>
        <p:nvGrpSpPr>
          <p:cNvPr id="7" name="Group 7"/>
          <p:cNvGrpSpPr/>
          <p:nvPr/>
        </p:nvGrpSpPr>
        <p:grpSpPr>
          <a:xfrm>
            <a:off x="8665843" y="1161884"/>
            <a:ext cx="4191400" cy="4062806"/>
            <a:chOff x="0" y="0"/>
            <a:chExt cx="5588533" cy="5417074"/>
          </a:xfrm>
        </p:grpSpPr>
        <p:sp>
          <p:nvSpPr>
            <p:cNvPr id="8" name="TextBox 8"/>
            <p:cNvSpPr txBox="1"/>
            <p:nvPr/>
          </p:nvSpPr>
          <p:spPr>
            <a:xfrm>
              <a:off x="0" y="-9525"/>
              <a:ext cx="5588533" cy="1295400"/>
            </a:xfrm>
            <a:prstGeom prst="rect">
              <a:avLst/>
            </a:prstGeom>
          </p:spPr>
          <p:txBody>
            <a:bodyPr lIns="0" tIns="0" rIns="0" bIns="0" rtlCol="0" anchor="t">
              <a:spAutoFit/>
            </a:bodyPr>
            <a:lstStyle/>
            <a:p>
              <a:pPr>
                <a:lnSpc>
                  <a:spcPts val="3839"/>
                </a:lnSpc>
              </a:pPr>
              <a:r>
                <a:rPr lang="en-US" sz="3199" spc="319">
                  <a:solidFill>
                    <a:srgbClr val="EEEFEA"/>
                  </a:solidFill>
                  <a:latin typeface="Raleway Italics"/>
                </a:rPr>
                <a:t>WE CARE ABOUT OUR COSTUMERS</a:t>
              </a:r>
            </a:p>
          </p:txBody>
        </p:sp>
        <p:sp>
          <p:nvSpPr>
            <p:cNvPr id="9" name="TextBox 9"/>
            <p:cNvSpPr txBox="1"/>
            <p:nvPr/>
          </p:nvSpPr>
          <p:spPr>
            <a:xfrm>
              <a:off x="0" y="1973151"/>
              <a:ext cx="5588533" cy="3443923"/>
            </a:xfrm>
            <a:prstGeom prst="rect">
              <a:avLst/>
            </a:prstGeom>
          </p:spPr>
          <p:txBody>
            <a:bodyPr lIns="0" tIns="0" rIns="0" bIns="0" rtlCol="0" anchor="t">
              <a:spAutoFit/>
            </a:bodyPr>
            <a:lstStyle/>
            <a:p>
              <a:pPr>
                <a:lnSpc>
                  <a:spcPts val="4199"/>
                </a:lnSpc>
              </a:pPr>
              <a:r>
                <a:rPr lang="en-US" sz="2800">
                  <a:solidFill>
                    <a:srgbClr val="EEEFEA"/>
                  </a:solidFill>
                  <a:latin typeface="Raleway"/>
                </a:rPr>
                <a:t>As farmers don’t have a high-end</a:t>
              </a:r>
            </a:p>
            <a:p>
              <a:pPr>
                <a:lnSpc>
                  <a:spcPts val="4200"/>
                </a:lnSpc>
              </a:pPr>
              <a:r>
                <a:rPr lang="en-US" sz="2800">
                  <a:solidFill>
                    <a:srgbClr val="EEEFEA"/>
                  </a:solidFill>
                  <a:latin typeface="Raleway"/>
                </a:rPr>
                <a:t>smartphone which comes with great specifications.</a:t>
              </a:r>
            </a:p>
          </p:txBody>
        </p:sp>
        <p:sp>
          <p:nvSpPr>
            <p:cNvPr id="10" name="AutoShape 10"/>
            <p:cNvSpPr/>
            <p:nvPr/>
          </p:nvSpPr>
          <p:spPr>
            <a:xfrm>
              <a:off x="0" y="1550876"/>
              <a:ext cx="1524000" cy="127000"/>
            </a:xfrm>
            <a:prstGeom prst="rect">
              <a:avLst/>
            </a:prstGeom>
            <a:solidFill>
              <a:srgbClr val="88A286"/>
            </a:solidFill>
          </p:spPr>
        </p:sp>
      </p:grpSp>
      <p:grpSp>
        <p:nvGrpSpPr>
          <p:cNvPr id="11" name="Group 11"/>
          <p:cNvGrpSpPr/>
          <p:nvPr/>
        </p:nvGrpSpPr>
        <p:grpSpPr>
          <a:xfrm>
            <a:off x="13667266" y="1028700"/>
            <a:ext cx="4409817" cy="8096416"/>
            <a:chOff x="0" y="0"/>
            <a:chExt cx="5879756" cy="10795221"/>
          </a:xfrm>
        </p:grpSpPr>
        <p:sp>
          <p:nvSpPr>
            <p:cNvPr id="12" name="TextBox 12"/>
            <p:cNvSpPr txBox="1"/>
            <p:nvPr/>
          </p:nvSpPr>
          <p:spPr>
            <a:xfrm>
              <a:off x="0" y="-19050"/>
              <a:ext cx="5879756" cy="2048374"/>
            </a:xfrm>
            <a:prstGeom prst="rect">
              <a:avLst/>
            </a:prstGeom>
          </p:spPr>
          <p:txBody>
            <a:bodyPr lIns="0" tIns="0" rIns="0" bIns="0" rtlCol="0" anchor="t">
              <a:spAutoFit/>
            </a:bodyPr>
            <a:lstStyle/>
            <a:p>
              <a:pPr>
                <a:lnSpc>
                  <a:spcPts val="4040"/>
                </a:lnSpc>
              </a:pPr>
              <a:r>
                <a:rPr lang="en-US" sz="3366" spc="336">
                  <a:solidFill>
                    <a:srgbClr val="EEEFEA"/>
                  </a:solidFill>
                  <a:latin typeface="Raleway Italics"/>
                </a:rPr>
                <a:t>SMARTPHONE</a:t>
              </a:r>
            </a:p>
            <a:p>
              <a:pPr>
                <a:lnSpc>
                  <a:spcPts val="4040"/>
                </a:lnSpc>
              </a:pPr>
              <a:r>
                <a:rPr lang="en-US" sz="3366" spc="336">
                  <a:solidFill>
                    <a:srgbClr val="EEEFEA"/>
                  </a:solidFill>
                  <a:latin typeface="Raleway Italics"/>
                </a:rPr>
                <a:t>REQUIREMENTS ARE</a:t>
              </a:r>
            </a:p>
          </p:txBody>
        </p:sp>
        <p:sp>
          <p:nvSpPr>
            <p:cNvPr id="13" name="TextBox 13"/>
            <p:cNvSpPr txBox="1"/>
            <p:nvPr/>
          </p:nvSpPr>
          <p:spPr>
            <a:xfrm>
              <a:off x="0" y="2737832"/>
              <a:ext cx="5879756" cy="8057389"/>
            </a:xfrm>
            <a:prstGeom prst="rect">
              <a:avLst/>
            </a:prstGeom>
          </p:spPr>
          <p:txBody>
            <a:bodyPr lIns="0" tIns="0" rIns="0" bIns="0" rtlCol="0" anchor="t">
              <a:spAutoFit/>
            </a:bodyPr>
            <a:lstStyle/>
            <a:p>
              <a:pPr>
                <a:lnSpc>
                  <a:spcPts val="4418"/>
                </a:lnSpc>
              </a:pPr>
              <a:r>
                <a:rPr lang="en-US" sz="2945">
                  <a:solidFill>
                    <a:srgbClr val="EEEFEA"/>
                  </a:solidFill>
                  <a:latin typeface="Raleway"/>
                </a:rPr>
                <a:t>Decent camera </a:t>
              </a:r>
            </a:p>
            <a:p>
              <a:pPr>
                <a:lnSpc>
                  <a:spcPts val="4418"/>
                </a:lnSpc>
              </a:pPr>
              <a:r>
                <a:rPr lang="en-US" sz="1775">
                  <a:solidFill>
                    <a:srgbClr val="EEEFEA"/>
                  </a:solidFill>
                  <a:latin typeface="Arimo"/>
                </a:rPr>
                <a:t>Minimum 1 gb of ram </a:t>
              </a:r>
            </a:p>
            <a:p>
              <a:pPr>
                <a:lnSpc>
                  <a:spcPts val="4418"/>
                </a:lnSpc>
              </a:pPr>
              <a:r>
                <a:rPr lang="en-US" sz="1775">
                  <a:solidFill>
                    <a:srgbClr val="EEEFEA"/>
                  </a:solidFill>
                  <a:latin typeface="Arimo"/>
                </a:rPr>
                <a:t>16 gb storage (our process will be cloud</a:t>
              </a:r>
            </a:p>
            <a:p>
              <a:pPr>
                <a:lnSpc>
                  <a:spcPts val="4418"/>
                </a:lnSpc>
              </a:pPr>
              <a:r>
                <a:rPr lang="en-US" sz="1775">
                  <a:solidFill>
                    <a:srgbClr val="EEEFEA"/>
                  </a:solidFill>
                  <a:latin typeface="Arimo"/>
                </a:rPr>
                <a:t>based so storage criteria is mostly insignificant)</a:t>
              </a:r>
            </a:p>
            <a:p>
              <a:pPr>
                <a:lnSpc>
                  <a:spcPts val="4418"/>
                </a:lnSpc>
              </a:pPr>
              <a:r>
                <a:rPr lang="en-US" sz="1775">
                  <a:solidFill>
                    <a:srgbClr val="EEEFEA"/>
                  </a:solidFill>
                  <a:latin typeface="Arimo"/>
                </a:rPr>
                <a:t>Data connection is required as project</a:t>
              </a:r>
            </a:p>
            <a:p>
              <a:pPr>
                <a:lnSpc>
                  <a:spcPts val="4418"/>
                </a:lnSpc>
              </a:pPr>
              <a:r>
                <a:rPr lang="en-US" sz="1775">
                  <a:solidFill>
                    <a:srgbClr val="EEEFEA"/>
                  </a:solidFill>
                  <a:latin typeface="Arimo"/>
                </a:rPr>
                <a:t>will require data to upload images to cloud and retrieve results.</a:t>
              </a:r>
            </a:p>
          </p:txBody>
        </p:sp>
        <p:sp>
          <p:nvSpPr>
            <p:cNvPr id="14" name="AutoShape 14"/>
            <p:cNvSpPr/>
            <p:nvPr/>
          </p:nvSpPr>
          <p:spPr>
            <a:xfrm>
              <a:off x="0" y="2308135"/>
              <a:ext cx="1603417" cy="133618"/>
            </a:xfrm>
            <a:prstGeom prst="rect">
              <a:avLst/>
            </a:prstGeom>
            <a:solidFill>
              <a:srgbClr val="88A286"/>
            </a:solidFill>
          </p:spPr>
        </p:sp>
      </p:grpSp>
      <p:grpSp>
        <p:nvGrpSpPr>
          <p:cNvPr id="15" name="Group 15"/>
          <p:cNvGrpSpPr/>
          <p:nvPr/>
        </p:nvGrpSpPr>
        <p:grpSpPr>
          <a:xfrm>
            <a:off x="13140151" y="3734803"/>
            <a:ext cx="204716" cy="204716"/>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8A286"/>
            </a:solidFill>
          </p:spPr>
        </p:sp>
      </p:grpSp>
      <p:sp>
        <p:nvSpPr>
          <p:cNvPr id="17" name="TextBox 17"/>
          <p:cNvSpPr txBox="1"/>
          <p:nvPr/>
        </p:nvSpPr>
        <p:spPr>
          <a:xfrm rot="-5400000">
            <a:off x="-1595636" y="4292204"/>
            <a:ext cx="7048896" cy="1702594"/>
          </a:xfrm>
          <a:prstGeom prst="rect">
            <a:avLst/>
          </a:prstGeom>
        </p:spPr>
        <p:txBody>
          <a:bodyPr lIns="0" tIns="0" rIns="0" bIns="0" rtlCol="0" anchor="t">
            <a:spAutoFit/>
          </a:bodyPr>
          <a:lstStyle/>
          <a:p>
            <a:pPr algn="ctr">
              <a:lnSpc>
                <a:spcPts val="6720"/>
              </a:lnSpc>
            </a:pPr>
            <a:r>
              <a:rPr lang="en-US" sz="5600" spc="280">
                <a:solidFill>
                  <a:srgbClr val="EEEFEA"/>
                </a:solidFill>
                <a:latin typeface="Raleway Bold Italics"/>
              </a:rPr>
              <a:t>HARDWARE</a:t>
            </a:r>
          </a:p>
          <a:p>
            <a:pPr algn="ctr">
              <a:lnSpc>
                <a:spcPts val="6720"/>
              </a:lnSpc>
            </a:pPr>
            <a:r>
              <a:rPr lang="en-US" sz="1687" spc="84">
                <a:solidFill>
                  <a:srgbClr val="EEEFEA"/>
                </a:solidFill>
                <a:latin typeface="Arimo Bold Italics"/>
              </a:rPr>
              <a:t>REQUIREMENT</a:t>
            </a:r>
          </a:p>
        </p:txBody>
      </p:sp>
      <p:grpSp>
        <p:nvGrpSpPr>
          <p:cNvPr id="18" name="Group 18"/>
          <p:cNvGrpSpPr/>
          <p:nvPr/>
        </p:nvGrpSpPr>
        <p:grpSpPr>
          <a:xfrm>
            <a:off x="13140151" y="4411508"/>
            <a:ext cx="204716" cy="204716"/>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8A286"/>
            </a:solidFill>
          </p:spPr>
        </p:sp>
      </p:grpSp>
      <p:grpSp>
        <p:nvGrpSpPr>
          <p:cNvPr id="20" name="Group 20"/>
          <p:cNvGrpSpPr/>
          <p:nvPr/>
        </p:nvGrpSpPr>
        <p:grpSpPr>
          <a:xfrm>
            <a:off x="13140151" y="4938784"/>
            <a:ext cx="204716" cy="204716"/>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8A286"/>
            </a:solidFill>
          </p:spPr>
        </p:sp>
      </p:grpSp>
      <p:grpSp>
        <p:nvGrpSpPr>
          <p:cNvPr id="22" name="Group 22"/>
          <p:cNvGrpSpPr/>
          <p:nvPr/>
        </p:nvGrpSpPr>
        <p:grpSpPr>
          <a:xfrm>
            <a:off x="13138729" y="7074101"/>
            <a:ext cx="204716" cy="204716"/>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8A286"/>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1222</Words>
  <Application>Microsoft Office PowerPoint</Application>
  <PresentationFormat>Custom</PresentationFormat>
  <Paragraphs>135</Paragraphs>
  <Slides>23</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23</vt:i4>
      </vt:variant>
    </vt:vector>
  </HeadingPairs>
  <TitlesOfParts>
    <vt:vector size="39" baseType="lpstr">
      <vt:lpstr>Open Sans Light</vt:lpstr>
      <vt:lpstr>Sanchez</vt:lpstr>
      <vt:lpstr>Arimo</vt:lpstr>
      <vt:lpstr>Glacial Indifference</vt:lpstr>
      <vt:lpstr>Calibri</vt:lpstr>
      <vt:lpstr>Raleway</vt:lpstr>
      <vt:lpstr>Aileron Regular Italics</vt:lpstr>
      <vt:lpstr>Arial</vt:lpstr>
      <vt:lpstr>Raleway Italics</vt:lpstr>
      <vt:lpstr>Arimo Bold</vt:lpstr>
      <vt:lpstr>Arimo Bold Italics</vt:lpstr>
      <vt:lpstr>Raleway Bold Italics</vt:lpstr>
      <vt:lpstr>League Spartan</vt:lpstr>
      <vt:lpstr>Glacial Indifference Bold</vt:lpstr>
      <vt:lpstr>Raleway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plant health monitor system</dc:title>
  <cp:lastModifiedBy>Vaibhav Joshi</cp:lastModifiedBy>
  <cp:revision>12</cp:revision>
  <dcterms:created xsi:type="dcterms:W3CDTF">2006-08-16T00:00:00Z</dcterms:created>
  <dcterms:modified xsi:type="dcterms:W3CDTF">2020-10-08T11:12:35Z</dcterms:modified>
  <dc:identifier>DAEGkZj2vMs</dc:identifier>
</cp:coreProperties>
</file>